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CB2DCD-D8BE-4E22-9077-ED741867F782}" v="3" dt="2026-01-05T03:32:34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modSld">
      <pc:chgData name="Kim Seefeld" userId="9280da10541980ae" providerId="LiveId" clId="{D8449322-6F1D-49C5-868C-1ACCF9F0A711}" dt="2026-01-05T03:32:11.353" v="114" actId="20577"/>
      <pc:docMkLst>
        <pc:docMk/>
      </pc:docMkLst>
      <pc:sldChg chg="modSp mod">
        <pc:chgData name="Kim Seefeld" userId="9280da10541980ae" providerId="LiveId" clId="{D8449322-6F1D-49C5-868C-1ACCF9F0A711}" dt="2026-01-05T03:27:10.643" v="9" actId="20577"/>
        <pc:sldMkLst>
          <pc:docMk/>
          <pc:sldMk cId="0" sldId="267"/>
        </pc:sldMkLst>
        <pc:spChg chg="mod">
          <ac:chgData name="Kim Seefeld" userId="9280da10541980ae" providerId="LiveId" clId="{D8449322-6F1D-49C5-868C-1ACCF9F0A711}" dt="2026-01-05T03:27:10.643" v="9" actId="20577"/>
          <ac:spMkLst>
            <pc:docMk/>
            <pc:sldMk cId="0" sldId="267"/>
            <ac:spMk id="2" creationId="{00522159-EF18-025A-5FF1-CF0CEAB54098}"/>
          </ac:spMkLst>
        </pc:spChg>
        <pc:spChg chg="mod">
          <ac:chgData name="Kim Seefeld" userId="9280da10541980ae" providerId="LiveId" clId="{D8449322-6F1D-49C5-868C-1ACCF9F0A711}" dt="2026-01-05T03:27:07.954" v="8" actId="15"/>
          <ac:spMkLst>
            <pc:docMk/>
            <pc:sldMk cId="0" sldId="267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8:09.211" v="27" actId="15"/>
        <pc:sldMkLst>
          <pc:docMk/>
          <pc:sldMk cId="0" sldId="269"/>
        </pc:sldMkLst>
        <pc:spChg chg="mod">
          <ac:chgData name="Kim Seefeld" userId="9280da10541980ae" providerId="LiveId" clId="{D8449322-6F1D-49C5-868C-1ACCF9F0A711}" dt="2026-01-05T03:28:09.211" v="27" actId="15"/>
          <ac:spMkLst>
            <pc:docMk/>
            <pc:sldMk cId="0" sldId="269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8:00.526" v="25" actId="15"/>
        <pc:sldMkLst>
          <pc:docMk/>
          <pc:sldMk cId="0" sldId="271"/>
        </pc:sldMkLst>
        <pc:spChg chg="mod">
          <ac:chgData name="Kim Seefeld" userId="9280da10541980ae" providerId="LiveId" clId="{D8449322-6F1D-49C5-868C-1ACCF9F0A711}" dt="2026-01-05T03:28:00.526" v="25" actId="15"/>
          <ac:spMkLst>
            <pc:docMk/>
            <pc:sldMk cId="0" sldId="27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8:28.275" v="33" actId="15"/>
        <pc:sldMkLst>
          <pc:docMk/>
          <pc:sldMk cId="0" sldId="273"/>
        </pc:sldMkLst>
        <pc:spChg chg="mod">
          <ac:chgData name="Kim Seefeld" userId="9280da10541980ae" providerId="LiveId" clId="{D8449322-6F1D-49C5-868C-1ACCF9F0A711}" dt="2026-01-05T03:28:28.275" v="33" actId="15"/>
          <ac:spMkLst>
            <pc:docMk/>
            <pc:sldMk cId="0" sldId="27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8:46.670" v="39" actId="15"/>
        <pc:sldMkLst>
          <pc:docMk/>
          <pc:sldMk cId="0" sldId="275"/>
        </pc:sldMkLst>
        <pc:spChg chg="mod">
          <ac:chgData name="Kim Seefeld" userId="9280da10541980ae" providerId="LiveId" clId="{D8449322-6F1D-49C5-868C-1ACCF9F0A711}" dt="2026-01-05T03:28:46.670" v="39" actId="15"/>
          <ac:spMkLst>
            <pc:docMk/>
            <pc:sldMk cId="0" sldId="27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9:06.201" v="46" actId="15"/>
        <pc:sldMkLst>
          <pc:docMk/>
          <pc:sldMk cId="0" sldId="277"/>
        </pc:sldMkLst>
        <pc:spChg chg="mod">
          <ac:chgData name="Kim Seefeld" userId="9280da10541980ae" providerId="LiveId" clId="{D8449322-6F1D-49C5-868C-1ACCF9F0A711}" dt="2026-01-05T03:29:06.201" v="46" actId="15"/>
          <ac:spMkLst>
            <pc:docMk/>
            <pc:sldMk cId="0" sldId="277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9:28.034" v="53" actId="20577"/>
        <pc:sldMkLst>
          <pc:docMk/>
          <pc:sldMk cId="0" sldId="279"/>
        </pc:sldMkLst>
        <pc:spChg chg="mod">
          <ac:chgData name="Kim Seefeld" userId="9280da10541980ae" providerId="LiveId" clId="{D8449322-6F1D-49C5-868C-1ACCF9F0A711}" dt="2026-01-05T03:29:28.034" v="53" actId="20577"/>
          <ac:spMkLst>
            <pc:docMk/>
            <pc:sldMk cId="0" sldId="279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32:11.353" v="114" actId="20577"/>
        <pc:sldMkLst>
          <pc:docMk/>
          <pc:sldMk cId="0" sldId="281"/>
        </pc:sldMkLst>
        <pc:spChg chg="mod">
          <ac:chgData name="Kim Seefeld" userId="9280da10541980ae" providerId="LiveId" clId="{D8449322-6F1D-49C5-868C-1ACCF9F0A711}" dt="2026-01-05T03:32:11.353" v="114" actId="20577"/>
          <ac:spMkLst>
            <pc:docMk/>
            <pc:sldMk cId="0" sldId="281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29:45.653" v="59" actId="20577"/>
        <pc:sldMkLst>
          <pc:docMk/>
          <pc:sldMk cId="0" sldId="283"/>
        </pc:sldMkLst>
        <pc:spChg chg="mod">
          <ac:chgData name="Kim Seefeld" userId="9280da10541980ae" providerId="LiveId" clId="{D8449322-6F1D-49C5-868C-1ACCF9F0A711}" dt="2026-01-05T03:29:45.653" v="59" actId="20577"/>
          <ac:spMkLst>
            <pc:docMk/>
            <pc:sldMk cId="0" sldId="283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30:17.755" v="68" actId="20577"/>
        <pc:sldMkLst>
          <pc:docMk/>
          <pc:sldMk cId="0" sldId="285"/>
        </pc:sldMkLst>
        <pc:spChg chg="mod">
          <ac:chgData name="Kim Seefeld" userId="9280da10541980ae" providerId="LiveId" clId="{D8449322-6F1D-49C5-868C-1ACCF9F0A711}" dt="2026-01-05T03:30:17.755" v="68" actId="20577"/>
          <ac:spMkLst>
            <pc:docMk/>
            <pc:sldMk cId="0" sldId="285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30:40.505" v="76" actId="20577"/>
        <pc:sldMkLst>
          <pc:docMk/>
          <pc:sldMk cId="0" sldId="287"/>
        </pc:sldMkLst>
        <pc:spChg chg="mod">
          <ac:chgData name="Kim Seefeld" userId="9280da10541980ae" providerId="LiveId" clId="{D8449322-6F1D-49C5-868C-1ACCF9F0A711}" dt="2026-01-05T03:30:40.505" v="76" actId="20577"/>
          <ac:spMkLst>
            <pc:docMk/>
            <pc:sldMk cId="0" sldId="287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31:32.267" v="97" actId="20577"/>
        <pc:sldMkLst>
          <pc:docMk/>
          <pc:sldMk cId="0" sldId="289"/>
        </pc:sldMkLst>
        <pc:spChg chg="mod">
          <ac:chgData name="Kim Seefeld" userId="9280da10541980ae" providerId="LiveId" clId="{D8449322-6F1D-49C5-868C-1ACCF9F0A711}" dt="2026-01-05T03:31:32.267" v="97" actId="20577"/>
          <ac:spMkLst>
            <pc:docMk/>
            <pc:sldMk cId="0" sldId="289"/>
            <ac:spMk id="3" creationId="{8F85219F-0575-3128-6942-FCD8590E3147}"/>
          </ac:spMkLst>
        </pc:spChg>
      </pc:sldChg>
      <pc:sldChg chg="modSp mod">
        <pc:chgData name="Kim Seefeld" userId="9280da10541980ae" providerId="LiveId" clId="{D8449322-6F1D-49C5-868C-1ACCF9F0A711}" dt="2026-01-05T03:31:03.669" v="86" actId="27636"/>
        <pc:sldMkLst>
          <pc:docMk/>
          <pc:sldMk cId="0" sldId="293"/>
        </pc:sldMkLst>
        <pc:spChg chg="mod">
          <ac:chgData name="Kim Seefeld" userId="9280da10541980ae" providerId="LiveId" clId="{D8449322-6F1D-49C5-868C-1ACCF9F0A711}" dt="2026-01-05T03:31:03.669" v="86" actId="27636"/>
          <ac:spMkLst>
            <pc:docMk/>
            <pc:sldMk cId="0" sldId="293"/>
            <ac:spMk id="3" creationId="{8F85219F-0575-3128-6942-FCD8590E314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6033" cy="4351338"/>
          </a:xfrm>
        </p:spPr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O</a:t>
            </a:r>
            <a:r>
              <a:rPr b="1" dirty="0"/>
              <a:t>ur material meets or exceeds all digital accessibility compliance criteria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C6940554-14E7-6207-4208-E84FD8C19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Core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System Architecture: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Functions like a blueprint for a building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Defines how components connect and interact</a:t>
            </a:r>
          </a:p>
          <a:p>
            <a:pPr marL="0" lvl="0" indent="0">
              <a:buNone/>
            </a:pPr>
            <a:r>
              <a:rPr b="1" dirty="0"/>
              <a:t>Modular Design: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Separate components operate independently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Update one part without disrupting the rest</a:t>
            </a:r>
          </a:p>
          <a:p>
            <a:pPr marL="0" lvl="0" indent="0">
              <a:buNone/>
            </a:pPr>
            <a:r>
              <a:rPr b="1" dirty="0"/>
              <a:t>Scalability: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Handle growth in users, data, and complexity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Cloud-based architecture offers flexible scaling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Process Optimization Through AI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Targeting the Right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Ideal for Automation: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Repetitive, rule-based, time-consuming tasks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Healthcare: Appointment reminders, insurance verification, lab results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Keep Human-Led: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Tasks requiring judgment, creativity, emotional intelligence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Healthcare: Patient consultations, treatment planning, emergency response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Integration and Continuous Learning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Seamless Workflow Enhancement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Integration Principles: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Enhance current processes rather than disrupt them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Start with simple automations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Maintain familiar interfaces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Allow users to override AI decisions</a:t>
            </a:r>
          </a:p>
          <a:p>
            <a:pPr marL="0" lvl="0" indent="0">
              <a:buNone/>
            </a:pPr>
            <a:r>
              <a:rPr b="1" dirty="0"/>
              <a:t>Continuous Learning: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Systems gather performance data and recognize patterns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E-commerce chatbot learns from interactions over time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Inventory system adjusts based on demand and supplier reliability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High-Value Automation Opportunities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Recognizing Automation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Perfect for Automation: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Insurance claims: Document classification, data extraction, progress notifications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Accounting: Invoice processing reducing 5 hours daily to 1 hour</a:t>
            </a:r>
          </a:p>
          <a:p>
            <a:pPr marL="0" lvl="0" indent="0">
              <a:buNone/>
            </a:pPr>
            <a:r>
              <a:rPr b="1" dirty="0"/>
              <a:t>Human Focus Areas: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Complex investigations, personalized communication, final approvals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Strategic analysis, client advisory work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Cost-Benefit Analysis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Making the Business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Benefits: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Time savings, fewer errors, consistent outcomes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Ability to scale processes, improved employee satisfaction</a:t>
            </a:r>
          </a:p>
          <a:p>
            <a:pPr marL="0" lvl="0" indent="0">
              <a:buNone/>
            </a:pPr>
            <a:r>
              <a:rPr b="1" dirty="0"/>
              <a:t>Costs: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Development time, software/hardware expenses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Staff training, ongoing maintenance</a:t>
            </a:r>
          </a:p>
          <a:p>
            <a:pPr marL="0" lvl="0" indent="0">
              <a:buNone/>
            </a:pPr>
            <a:r>
              <a:rPr b="1" dirty="0"/>
              <a:t>Example:</a:t>
            </a:r>
            <a:r>
              <a:rPr dirty="0"/>
              <a:t> Accounting firm automation pays for itself within months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Automated Reporting and Decision Support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Chapter 8: Designing Intelligent Business Systems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Analytics with Human Judgment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Automated Reporting: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Daily sales summaries, inventory updates, compliance documentation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Frees managers from routine analysis</a:t>
            </a:r>
          </a:p>
          <a:p>
            <a:pPr marL="0" lvl="0" indent="0">
              <a:buNone/>
            </a:pPr>
            <a:r>
              <a:rPr b="1" dirty="0"/>
              <a:t>Decision Support Systems: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Hospital staffing: Analyze census data, recommend staffing levels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Human managers retain final authority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Handle exceptions, ensure policy compliance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Predictive Analytics Applications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Anticipating Future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258"/>
            <a:ext cx="10515600" cy="4351338"/>
          </a:xfrm>
        </p:spPr>
        <p:txBody>
          <a:bodyPr/>
          <a:lstStyle/>
          <a:p>
            <a:pPr marL="0" lvl="0" indent="0">
              <a:buNone/>
            </a:pPr>
            <a:r>
              <a:rPr b="1" dirty="0"/>
              <a:t>Manufacturing: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Predictive maintenance using sensor data </a:t>
            </a:r>
            <a:endParaRPr lang="en-US" dirty="0"/>
          </a:p>
          <a:p>
            <a:pPr marL="0" lvl="0" indent="0">
              <a:buNone/>
            </a:pPr>
            <a:r>
              <a:rPr dirty="0"/>
              <a:t>- Forecast equipment failures, schedule convenient repairs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E-commerce: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Analyze browsing patterns and seasonal trends </a:t>
            </a:r>
            <a:endParaRPr lang="en-US" dirty="0"/>
          </a:p>
          <a:p>
            <a:pPr marL="0" lvl="0" indent="0">
              <a:buNone/>
            </a:pPr>
            <a:r>
              <a:rPr dirty="0"/>
              <a:t>- Predict customer purchases, optimize inventory </a:t>
            </a:r>
            <a:endParaRPr lang="en-US" dirty="0"/>
          </a:p>
          <a:p>
            <a:pPr marL="0" lvl="0" indent="0">
              <a:buNone/>
            </a:pPr>
            <a:r>
              <a:rPr dirty="0"/>
              <a:t>- Automated recommendations and proactive adjustments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Successful Implementation Strategy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Change Management Essentials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dirty="0"/>
              <a:t>Clear communication about purpose and benefits</a:t>
            </a:r>
          </a:p>
          <a:p>
            <a:pPr lvl="0"/>
            <a:r>
              <a:rPr dirty="0"/>
              <a:t>Hands-on training and feedback opportunities</a:t>
            </a:r>
          </a:p>
          <a:p>
            <a:pPr lvl="0"/>
            <a:r>
              <a:rPr dirty="0"/>
              <a:t>Gradual implementation through pilot programs</a:t>
            </a:r>
          </a:p>
          <a:p>
            <a:pPr lvl="0"/>
            <a:r>
              <a:rPr dirty="0"/>
              <a:t>Bank example: 95</a:t>
            </a:r>
            <a:r>
              <a:rPr lang="en-US" dirty="0"/>
              <a:t> percent</a:t>
            </a:r>
            <a:r>
              <a:rPr dirty="0"/>
              <a:t> employee satisfaction, 60</a:t>
            </a:r>
            <a:r>
              <a:rPr lang="en-US" dirty="0"/>
              <a:t> percent</a:t>
            </a:r>
            <a:r>
              <a:rPr dirty="0"/>
              <a:t> faster processing</a:t>
            </a:r>
          </a:p>
          <a:p>
            <a:pPr lvl="0"/>
            <a:r>
              <a:rPr dirty="0"/>
              <a:t>Comprehensive training and support networks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Balancing Automation and Human Oversight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Drawing the Right 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Full Automation Suitable For: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Predictable, rule-based, low-risk tasks</a:t>
            </a:r>
            <a:endParaRPr lang="en-US" dirty="0"/>
          </a:p>
          <a:p>
            <a:pPr marL="0" lvl="0" indent="0">
              <a:buNone/>
            </a:pPr>
            <a:r>
              <a:rPr dirty="0"/>
              <a:t>- Online banking: Balance inquiries, bill payments, fraud alerts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Human Oversight Required For: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Complex decisions, ethical considerations, high stakes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Healthcare: AI assists diagnosis, doctors make final decisions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Human-AI Collaboration Design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Leveraging Complementary Strengths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Humans Excel At: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Creativity, ethical reasoning, contextual understanding, adaptability</a:t>
            </a:r>
          </a:p>
          <a:p>
            <a:pPr marL="0" lvl="0" indent="0">
              <a:buNone/>
            </a:pPr>
            <a:r>
              <a:rPr b="1" dirty="0"/>
              <a:t>AI Excels At: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Processing large datasets, identifying patterns, consistency, routine tasks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Law Firm Example: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AI scans documents, identifies precedents, highlights trends - Lawyers interpret findings, develop strategy, present arguments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Escalation and Override Mechanisms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Smart Office Vision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Humans Should Intervene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Escalation Triggers: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Low AI confidence, exceptions outside normal parameters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High-risk situations, customer requests, regulatory requirements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E-commerce Chatbot Example: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Low confidence response → escalate to human agent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Customer expresses distress → immediate human handoff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Complete context provided for continuity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Accountability and Transparency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Maintaining Human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Decision Audit Trails Record: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Input data, AI analyses, human reviews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Final decisions and outcomes</a:t>
            </a:r>
          </a:p>
          <a:p>
            <a:pPr marL="0" lvl="0" indent="0">
              <a:buNone/>
            </a:pPr>
            <a:r>
              <a:rPr b="1" dirty="0"/>
              <a:t>Bank Loan Example:</a:t>
            </a:r>
            <a:r>
              <a:rPr dirty="0"/>
              <a:t>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Documents every step from data collection to final decision </a:t>
            </a:r>
            <a:endParaRPr lang="en-US" dirty="0"/>
          </a:p>
          <a:p>
            <a:pPr marL="457200" lvl="1" indent="0">
              <a:buNone/>
            </a:pPr>
            <a:r>
              <a:rPr dirty="0"/>
              <a:t>- Supports regulatory compliance and dispute resolution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Explainable AI:</a:t>
            </a:r>
            <a:r>
              <a:rPr lang="en-US" b="1" dirty="0"/>
              <a:t> </a:t>
            </a:r>
            <a:r>
              <a:rPr dirty="0"/>
              <a:t>Simple summaries for users, detailed analyses for experts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Building Trust in Automated Systems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Essential Trust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Clear communication of capabilities and limitations</a:t>
            </a:r>
          </a:p>
          <a:p>
            <a:pPr lvl="0"/>
            <a:r>
              <a:t>Performance metrics and accuracy information</a:t>
            </a:r>
          </a:p>
          <a:p>
            <a:pPr lvl="0"/>
            <a:r>
              <a:t>User control: accept, modify, or reject recommendations</a:t>
            </a:r>
          </a:p>
          <a:p>
            <a:pPr lvl="0"/>
            <a:r>
              <a:t>Human advisors available for consultation</a:t>
            </a:r>
          </a:p>
          <a:p>
            <a:pPr lvl="0"/>
            <a:r>
              <a:t>Transparent about when human oversight is required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Design Principles Summary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Fundamental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b="1" dirty="0"/>
              <a:t>Modular and Scalable Architecture: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Systems adapt and grow without disrupting workflows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Continuous Learning and Feedback: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Systems improve over time while maintaining human alignment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Integration and Transparency: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Build trust, enable understanding and guidance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Human-Centered Design: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Technology serves people, not the other way around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of Intelligent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Goal:</a:t>
            </a:r>
            <a:r>
              <a:t> Enhance human work, make it more meaningful and efficient</a:t>
            </a:r>
          </a:p>
          <a:p>
            <a:pPr lvl="0"/>
            <a:r>
              <a:rPr b="1"/>
              <a:t>Balance:</a:t>
            </a:r>
            <a:r>
              <a:t> Automate routine tasks, preserve human judgment for complex decisions</a:t>
            </a:r>
          </a:p>
          <a:p>
            <a:pPr lvl="0"/>
            <a:r>
              <a:rPr b="1"/>
              <a:t>Success Factors:</a:t>
            </a:r>
            <a:r>
              <a:t> Modular design, continuous learning, transparency</a:t>
            </a:r>
          </a:p>
          <a:p>
            <a:pPr lvl="0"/>
            <a:r>
              <a:rPr b="1"/>
              <a:t>Outcome:</a:t>
            </a:r>
            <a:r>
              <a:t> People focus on creative problem-solving and strategic thinking</a:t>
            </a:r>
          </a:p>
          <a:p>
            <a:pPr lvl="0"/>
            <a:r>
              <a:rPr b="1"/>
              <a:t>Result:</a:t>
            </a:r>
            <a:r>
              <a:t> Systems that perform reliably and enhance human capabilities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Looking Forward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AI Knows What You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walk into the office</a:t>
            </a:r>
          </a:p>
          <a:p>
            <a:pPr lvl="0"/>
            <a:r>
              <a:t>Computer already knows what you need to work on today</a:t>
            </a:r>
          </a:p>
          <a:p>
            <a:pPr lvl="0"/>
            <a:r>
              <a:t>Calendar automatically rescheduled meetings based on urgent priorities</a:t>
            </a:r>
          </a:p>
          <a:p>
            <a:pPr lvl="0"/>
            <a:r>
              <a:t>Routine reports generated and sent before you sit down</a:t>
            </a:r>
          </a:p>
          <a:p>
            <a:pPr lvl="0"/>
            <a:r>
              <a:t>This isn’t science fiction—it’s happening now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Role in System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Think like a system designer</a:t>
            </a:r>
          </a:p>
          <a:p>
            <a:pPr lvl="0"/>
            <a:r>
              <a:t>Identify best opportunities for automation</a:t>
            </a:r>
          </a:p>
          <a:p>
            <a:pPr lvl="0"/>
            <a:r>
              <a:t>Create systems that enhance human capabilities</a:t>
            </a:r>
          </a:p>
          <a:p>
            <a:pPr lvl="0"/>
            <a:r>
              <a:t>Balance efficiency with appropriate oversight</a:t>
            </a:r>
          </a:p>
          <a:p>
            <a:pPr lvl="0"/>
            <a:r>
              <a:t>Remember: The most successful systems empower people</a:t>
            </a:r>
          </a:p>
          <a:p>
            <a:pPr lvl="0"/>
            <a:r>
              <a:t>Focus on creative problem-solving, strategic thinking, relationship building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Intelligent Systems in Daily Life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 Already Use These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Netflix suggests movies you might like</a:t>
            </a:r>
          </a:p>
          <a:p>
            <a:pPr lvl="0"/>
            <a:r>
              <a:t>Bank automatically categorizes your expenses</a:t>
            </a:r>
          </a:p>
          <a:p>
            <a:pPr lvl="0"/>
            <a:r>
              <a:t>Email filters spam messages</a:t>
            </a:r>
          </a:p>
          <a:p>
            <a:pPr lvl="0"/>
            <a:r>
              <a:t>These systems learn from data, make decisions, take actions</a:t>
            </a:r>
          </a:p>
          <a:p>
            <a:pPr lvl="0"/>
            <a:r>
              <a:t>Goal: Make processes smoother and more efficient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The Design Philosophy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Enhance, Don’t Replace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Goal isn’t to replace human workers</a:t>
            </a:r>
          </a:p>
          <a:p>
            <a:pPr lvl="0"/>
            <a:r>
              <a:t>Create systems that handle routine tasks</a:t>
            </a:r>
          </a:p>
          <a:p>
            <a:pPr lvl="0"/>
            <a:r>
              <a:t>People focus on creative, strategic, relationship-building work</a:t>
            </a:r>
          </a:p>
          <a:p>
            <a:pPr lvl="0"/>
            <a:r>
              <a:t>Thoughtfully designed systems make work more interesting</a:t>
            </a:r>
          </a:p>
          <a:p>
            <a:pPr lvl="0"/>
            <a:r>
              <a:t>Reduce errors and help organizations serve customers better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pPr marL="0" lvl="0" indent="0">
              <a:buNone/>
            </a:pPr>
            <a:r>
              <a:t>Principles for Designing Intelligent Systems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1018</Words>
  <Application>Microsoft Office PowerPoint</Application>
  <PresentationFormat>Widescreen</PresentationFormat>
  <Paragraphs>171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Aptos</vt:lpstr>
      <vt:lpstr>Aptos Display</vt:lpstr>
      <vt:lpstr>Arial</vt:lpstr>
      <vt:lpstr>Office Theme</vt:lpstr>
      <vt:lpstr>This video accompanies</vt:lpstr>
      <vt:lpstr>Chapter 8: Designing Intelligent Business Systems</vt:lpstr>
      <vt:lpstr>The Smart Office Vision</vt:lpstr>
      <vt:lpstr>When AI Knows What You Need</vt:lpstr>
      <vt:lpstr>Intelligent Systems in Daily Life</vt:lpstr>
      <vt:lpstr>You Already Use These Systems</vt:lpstr>
      <vt:lpstr>The Design Philosophy</vt:lpstr>
      <vt:lpstr>Enhance, Don’t Replace</vt:lpstr>
      <vt:lpstr>Principles for Designing Intelligent Systems</vt:lpstr>
      <vt:lpstr>Core Design Principles</vt:lpstr>
      <vt:lpstr>Process Optimization Through AI</vt:lpstr>
      <vt:lpstr>Targeting the Right Tasks</vt:lpstr>
      <vt:lpstr>Integration and Continuous Learning</vt:lpstr>
      <vt:lpstr>Seamless Workflow Enhancement</vt:lpstr>
      <vt:lpstr>High-Value Automation Opportunities</vt:lpstr>
      <vt:lpstr>Recognizing Automation Candidates</vt:lpstr>
      <vt:lpstr>Cost-Benefit Analysis</vt:lpstr>
      <vt:lpstr>Making the Business Case</vt:lpstr>
      <vt:lpstr>Automated Reporting and Decision Support</vt:lpstr>
      <vt:lpstr>AI Analytics with Human Judgment</vt:lpstr>
      <vt:lpstr>Predictive Analytics Applications</vt:lpstr>
      <vt:lpstr>Anticipating Future Events</vt:lpstr>
      <vt:lpstr>Successful Implementation Strategy</vt:lpstr>
      <vt:lpstr>Change Management Essentials</vt:lpstr>
      <vt:lpstr>Balancing Automation and Human Oversight</vt:lpstr>
      <vt:lpstr>Drawing the Right Lines</vt:lpstr>
      <vt:lpstr>Human-AI Collaboration Design</vt:lpstr>
      <vt:lpstr>Leveraging Complementary Strengths</vt:lpstr>
      <vt:lpstr>Escalation and Override Mechanisms</vt:lpstr>
      <vt:lpstr>When Humans Should Intervene</vt:lpstr>
      <vt:lpstr>Accountability and Transparency</vt:lpstr>
      <vt:lpstr>Maintaining Human Control</vt:lpstr>
      <vt:lpstr>Building Trust in Automated Systems</vt:lpstr>
      <vt:lpstr>Essential Trust Elements</vt:lpstr>
      <vt:lpstr>Key Design Principles Summary</vt:lpstr>
      <vt:lpstr>Fundamental Requirements</vt:lpstr>
      <vt:lpstr>Key Takeaways</vt:lpstr>
      <vt:lpstr>The Future of Intelligent Systems</vt:lpstr>
      <vt:lpstr>Looking Forward</vt:lpstr>
      <vt:lpstr>Your Role in System Design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2026-01-05T03:25:37Z</dcterms:created>
  <dcterms:modified xsi:type="dcterms:W3CDTF">2026-01-05T03:32:40Z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