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B29B9B-EFA3-4BA9-9495-6063B86E25FB}" v="5" dt="2026-01-04T23:30:32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addSld modSld">
      <pc:chgData name="Kim Seefeld" userId="9280da10541980ae" providerId="LiveId" clId="{D8449322-6F1D-49C5-868C-1ACCF9F0A711}" dt="2026-01-04T23:30:33.535" v="83" actId="1076"/>
      <pc:docMkLst>
        <pc:docMk/>
      </pc:docMkLst>
      <pc:sldChg chg="addSp modSp mod">
        <pc:chgData name="Kim Seefeld" userId="9280da10541980ae" providerId="LiveId" clId="{D8449322-6F1D-49C5-868C-1ACCF9F0A711}" dt="2026-01-04T23:22:51.364" v="78" actId="14100"/>
        <pc:sldMkLst>
          <pc:docMk/>
          <pc:sldMk cId="0" sldId="257"/>
        </pc:sldMkLst>
        <pc:spChg chg="mod">
          <ac:chgData name="Kim Seefeld" userId="9280da10541980ae" providerId="LiveId" clId="{D8449322-6F1D-49C5-868C-1ACCF9F0A711}" dt="2026-01-04T23:22:51.364" v="78" actId="14100"/>
          <ac:spMkLst>
            <pc:docMk/>
            <pc:sldMk cId="0" sldId="257"/>
            <ac:spMk id="2" creationId="{00522159-EF18-025A-5FF1-CF0CEAB54098}"/>
          </ac:spMkLst>
        </pc:spChg>
        <pc:picChg chg="add mod">
          <ac:chgData name="Kim Seefeld" userId="9280da10541980ae" providerId="LiveId" clId="{D8449322-6F1D-49C5-868C-1ACCF9F0A711}" dt="2026-01-04T23:22:13.574" v="3" actId="1076"/>
          <ac:picMkLst>
            <pc:docMk/>
            <pc:sldMk cId="0" sldId="257"/>
            <ac:picMk id="4" creationId="{DDF3472F-D6E3-1312-55EE-2AD6D26AE804}"/>
          </ac:picMkLst>
        </pc:picChg>
      </pc:sldChg>
      <pc:sldChg chg="addSp delSp modSp new mod">
        <pc:chgData name="Kim Seefeld" userId="9280da10541980ae" providerId="LiveId" clId="{D8449322-6F1D-49C5-868C-1ACCF9F0A711}" dt="2026-01-04T23:30:33.535" v="83" actId="1076"/>
        <pc:sldMkLst>
          <pc:docMk/>
          <pc:sldMk cId="3536574721" sldId="273"/>
        </pc:sldMkLst>
        <pc:spChg chg="mod">
          <ac:chgData name="Kim Seefeld" userId="9280da10541980ae" providerId="LiveId" clId="{D8449322-6F1D-49C5-868C-1ACCF9F0A711}" dt="2026-01-04T23:30:21.921" v="80"/>
          <ac:spMkLst>
            <pc:docMk/>
            <pc:sldMk cId="3536574721" sldId="273"/>
            <ac:spMk id="2" creationId="{AAC0FBE3-F16E-2A26-03FA-D5D774F57BF1}"/>
          </ac:spMkLst>
        </pc:spChg>
        <pc:spChg chg="del">
          <ac:chgData name="Kim Seefeld" userId="9280da10541980ae" providerId="LiveId" clId="{D8449322-6F1D-49C5-868C-1ACCF9F0A711}" dt="2026-01-04T23:30:26.196" v="81" actId="478"/>
          <ac:spMkLst>
            <pc:docMk/>
            <pc:sldMk cId="3536574721" sldId="273"/>
            <ac:spMk id="3" creationId="{FA7C8C2E-B82F-4C6F-08F4-A307350DEE6C}"/>
          </ac:spMkLst>
        </pc:spChg>
        <pc:picChg chg="add mod">
          <ac:chgData name="Kim Seefeld" userId="9280da10541980ae" providerId="LiveId" clId="{D8449322-6F1D-49C5-868C-1ACCF9F0A711}" dt="2026-01-04T23:30:33.535" v="83" actId="1076"/>
          <ac:picMkLst>
            <pc:docMk/>
            <pc:sldMk cId="3536574721" sldId="273"/>
            <ac:picMk id="4" creationId="{396FA2B1-9FF9-C691-F624-21FB19A7166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5257800" cy="3664615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To obtain this video’s  companion book visit DataJoyAI.com</a:t>
            </a:r>
            <a:endParaRPr dirty="0"/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DDF3472F-D6E3-1312-55EE-2AD6D26A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Automation Shines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Judgment calls and interpretation</a:t>
            </a:r>
            <a:r>
              <a:t> required in decision-making</a:t>
            </a:r>
          </a:p>
          <a:p>
            <a:pPr lvl="0"/>
            <a:r>
              <a:rPr b="1"/>
              <a:t>Unstructured data</a:t>
            </a:r>
            <a:r>
              <a:t> like emails, documents, images need processing</a:t>
            </a:r>
          </a:p>
          <a:p>
            <a:pPr lvl="0"/>
            <a:r>
              <a:rPr b="1"/>
              <a:t>Frequently changing environments</a:t>
            </a:r>
            <a:r>
              <a:t> that demand adaptation</a:t>
            </a:r>
          </a:p>
          <a:p>
            <a:pPr lvl="0"/>
            <a:r>
              <a:rPr b="1"/>
              <a:t>Continuous improvement</a:t>
            </a:r>
            <a:r>
              <a:t> and learning from experience valued</a:t>
            </a:r>
          </a:p>
          <a:p>
            <a:pPr lvl="0"/>
            <a:r>
              <a:rPr b="1"/>
              <a:t>Customer personalization</a:t>
            </a:r>
            <a:r>
              <a:t> and enhanced experience priorities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AI Suitability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Data Availability</a:t>
            </a:r>
            <a:r>
              <a:t>: Rich, varied data sources = High suitability</a:t>
            </a:r>
          </a:p>
          <a:p>
            <a:pPr lvl="0"/>
            <a:r>
              <a:rPr b="1"/>
              <a:t>Decision Complexity</a:t>
            </a:r>
            <a:r>
              <a:t>: Sophisticated analysis needs = AI advantage</a:t>
            </a:r>
          </a:p>
          <a:p>
            <a:pPr lvl="0"/>
            <a:r>
              <a:rPr b="1"/>
              <a:t>Business Impact</a:t>
            </a:r>
            <a:r>
              <a:t>: High-volume, customer-facing, cost-critical = Priority candidates</a:t>
            </a:r>
          </a:p>
          <a:p>
            <a:pPr lvl="0"/>
            <a:r>
              <a:rPr b="1"/>
              <a:t>High Suitability</a:t>
            </a:r>
            <a:r>
              <a:t>: Customer service, financial processing, supply chain management</a:t>
            </a:r>
          </a:p>
          <a:p>
            <a:pPr lvl="0"/>
            <a:r>
              <a:rPr b="1"/>
              <a:t>Medium Suitability</a:t>
            </a:r>
            <a:r>
              <a:t>: HR screening, marketing optimization, quality control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Categories of AI Business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Customer Interaction</a:t>
            </a:r>
            <a:r>
              <a:t>: Chatbots, voice assistants, email AI</a:t>
            </a:r>
          </a:p>
          <a:p>
            <a:pPr lvl="0"/>
            <a:r>
              <a:rPr b="1"/>
              <a:t>Document Processing</a:t>
            </a:r>
            <a:r>
              <a:t>: Invoice automation, contract analysis, intelligent OCR</a:t>
            </a:r>
          </a:p>
          <a:p>
            <a:pPr lvl="0"/>
            <a:r>
              <a:rPr b="1"/>
              <a:t>Analytics &amp; Prediction</a:t>
            </a:r>
            <a:r>
              <a:t>: Demand forecasting, business intelligence, recommendation engines</a:t>
            </a:r>
          </a:p>
          <a:p>
            <a:pPr lvl="0"/>
            <a:r>
              <a:rPr b="1"/>
              <a:t>Process Automation</a:t>
            </a:r>
            <a:r>
              <a:t>: AI-enhanced RPA, workflow platforms, system integration</a:t>
            </a:r>
          </a:p>
          <a:p>
            <a:pPr lvl="0"/>
            <a:r>
              <a:t>Each category serves different business functions and complexity levels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Implementation Cost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Low Cost ($50-$500/month)</a:t>
            </a:r>
            <a:r>
              <a:t>: Chatbots, basic workflow automation</a:t>
            </a:r>
          </a:p>
          <a:p>
            <a:pPr lvl="0"/>
            <a:r>
              <a:rPr b="1"/>
              <a:t>Medium Cost ($500-$5,000/month)</a:t>
            </a:r>
            <a:r>
              <a:t>: Document processing, business intelligence</a:t>
            </a:r>
          </a:p>
          <a:p>
            <a:pPr lvl="0"/>
            <a:r>
              <a:rPr b="1"/>
              <a:t>High Cost ($5,000+/month)</a:t>
            </a:r>
            <a:r>
              <a:t>: Custom predictive analytics, enterprise RPA</a:t>
            </a:r>
          </a:p>
          <a:p>
            <a:pPr lvl="0"/>
            <a:r>
              <a:rPr b="1"/>
              <a:t>Time to Value</a:t>
            </a:r>
            <a:r>
              <a:t>: Quick wins (1-3 months) vs. Long-term projects (6+ months)</a:t>
            </a:r>
          </a:p>
          <a:p>
            <a:pPr lvl="0"/>
            <a:r>
              <a:t>Start small, prove value, then scale strategically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Three-Phase Implementation Roadmap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Phase 1 - Foundation (Months 1-3)</a:t>
            </a:r>
            <a:r>
              <a:t>: Pilot high-impact, low-complexity tool</a:t>
            </a:r>
          </a:p>
          <a:p>
            <a:pPr lvl="0"/>
            <a:r>
              <a:rPr b="1"/>
              <a:t>Phase 2 - Expansion (Months 4-9)</a:t>
            </a:r>
            <a:r>
              <a:t>: Scale successful pilots, add complementary tools</a:t>
            </a:r>
          </a:p>
          <a:p>
            <a:pPr lvl="0"/>
            <a:r>
              <a:rPr b="1"/>
              <a:t>Phase 3 - Optimization (Months 10+)</a:t>
            </a:r>
            <a:r>
              <a:t>: Integrate multiple tools, advanced analytics</a:t>
            </a:r>
          </a:p>
          <a:p>
            <a:pPr lvl="0"/>
            <a:r>
              <a:t>Success depends on learning from each phase before advancing</a:t>
            </a:r>
          </a:p>
          <a:p>
            <a:pPr lvl="0"/>
            <a:r>
              <a:t>Build internal expertise alongside technology implementation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the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requires high-quality data</a:t>
            </a:r>
            <a:r>
              <a:t> and ongoing maintenance</a:t>
            </a:r>
          </a:p>
          <a:p>
            <a:pPr lvl="0"/>
            <a:r>
              <a:rPr b="1"/>
              <a:t>80-95% accuracy</a:t>
            </a:r>
            <a:r>
              <a:t> is realistic expectation, not 100% perfection</a:t>
            </a:r>
          </a:p>
          <a:p>
            <a:pPr lvl="0"/>
            <a:r>
              <a:rPr b="1"/>
              <a:t>Edge cases and unusual situations</a:t>
            </a:r>
            <a:r>
              <a:t> can still challenge AI systems</a:t>
            </a:r>
          </a:p>
          <a:p>
            <a:pPr lvl="0"/>
            <a:r>
              <a:rPr b="1"/>
              <a:t>Ethical risks</a:t>
            </a:r>
            <a:r>
              <a:t> including bias and privacy concerns</a:t>
            </a:r>
          </a:p>
          <a:p>
            <a:pPr lvl="0"/>
            <a:r>
              <a:rPr b="1"/>
              <a:t>Human oversight remains critical</a:t>
            </a:r>
            <a:r>
              <a:t> for complex decisions and relationships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is Human + AI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augments human intelligence</a:t>
            </a:r>
            <a:r>
              <a:t> rather than replacing it</a:t>
            </a:r>
          </a:p>
          <a:p>
            <a:pPr lvl="0"/>
            <a:r>
              <a:rPr b="1"/>
              <a:t>Critical thinking and ethical reasoning</a:t>
            </a:r>
            <a:r>
              <a:t> become more valuable</a:t>
            </a:r>
          </a:p>
          <a:p>
            <a:pPr lvl="0"/>
            <a:r>
              <a:rPr b="1"/>
              <a:t>Human-centered design</a:t>
            </a:r>
            <a:r>
              <a:t> ensures technology serves people</a:t>
            </a:r>
          </a:p>
          <a:p>
            <a:pPr lvl="0"/>
            <a:r>
              <a:rPr b="1"/>
              <a:t>Strategic oversight</a:t>
            </a:r>
            <a:r>
              <a:t> maintains competitive advantage</a:t>
            </a:r>
          </a:p>
          <a:p>
            <a:pPr lvl="0"/>
            <a:r>
              <a:t>Success comes from blending AI efficiency with human wisdom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 for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 with high-impact, low-complexity processes</a:t>
            </a:r>
            <a:r>
              <a:t> to build experience</a:t>
            </a:r>
          </a:p>
          <a:p>
            <a:pPr lvl="0"/>
            <a:r>
              <a:rPr b="1"/>
              <a:t>Choose AI for adaptation, traditional automation for consistency</a:t>
            </a:r>
          </a:p>
          <a:p>
            <a:pPr lvl="0"/>
            <a:r>
              <a:rPr b="1"/>
              <a:t>Data quality and business impact</a:t>
            </a:r>
            <a:r>
              <a:t> determine AI suitability</a:t>
            </a:r>
          </a:p>
          <a:p>
            <a:pPr lvl="0"/>
            <a:r>
              <a:rPr b="1"/>
              <a:t>Implement gradually</a:t>
            </a:r>
            <a:r>
              <a:t> with proper planning and realistic expectations</a:t>
            </a:r>
          </a:p>
          <a:p>
            <a:pPr lvl="0"/>
            <a:r>
              <a:rPr b="1"/>
              <a:t>Success comes from strategic thinking</a:t>
            </a:r>
            <a:r>
              <a:t>, not just technology adoption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0FBE3-F16E-2A26-03FA-D5D774F5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1: AI-DRIVEN BUSINESS AUTOMATION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396FA2B1-9FF9-C691-F624-21FB19A71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187" y="1027906"/>
            <a:ext cx="3877216" cy="4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74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Morning That Changed Everything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ask Siri to set a reminder, check your bank app for updates</a:t>
            </a:r>
          </a:p>
          <a:p>
            <a:pPr lvl="0"/>
            <a:r>
              <a:t>Your phone delivers a personalized news feed tailored just for you</a:t>
            </a:r>
          </a:p>
          <a:p>
            <a:pPr lvl="0"/>
            <a:r>
              <a:t>Behind each interaction: AI working to automate what once required human effort</a:t>
            </a:r>
          </a:p>
          <a:p>
            <a:pPr lvl="0"/>
            <a:r>
              <a:t>This is AI-driven business automation transforming how we work and live</a:t>
            </a:r>
          </a:p>
          <a:p>
            <a:pPr lvl="0"/>
            <a:r>
              <a:t>Unlike simple automation of the past, today’s AI thinks, learns, and adapts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Numbers Tell the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Companies using AI automation reduce processing time by </a:t>
            </a:r>
            <a:r>
              <a:rPr b="1"/>
              <a:t>up to 80%</a:t>
            </a:r>
          </a:p>
          <a:p>
            <a:pPr lvl="0"/>
            <a:r>
              <a:t>Accuracy improvements reach </a:t>
            </a:r>
            <a:r>
              <a:rPr b="1"/>
              <a:t>over 95%</a:t>
            </a:r>
            <a:r>
              <a:t> across automated processes</a:t>
            </a:r>
          </a:p>
          <a:p>
            <a:pPr lvl="0"/>
            <a:r>
              <a:t>Netflix: </a:t>
            </a:r>
            <a:r>
              <a:rPr b="1"/>
              <a:t>80% of viewing</a:t>
            </a:r>
            <a:r>
              <a:t> comes from AI-powered recommendations</a:t>
            </a:r>
          </a:p>
          <a:p>
            <a:pPr lvl="0"/>
            <a:r>
              <a:t>Bank of America’s Erica: </a:t>
            </a:r>
            <a:r>
              <a:rPr b="1"/>
              <a:t>1 billion customer requests</a:t>
            </a:r>
            <a:r>
              <a:t> handled annually</a:t>
            </a:r>
          </a:p>
          <a:p>
            <a:pPr lvl="0"/>
            <a:r>
              <a:t>These aren’t just efficiency gains—they’re discovering entirely new ways to create value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Simple “If-Then”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automation: “If this happens, then do that”—rigid, predictable</a:t>
            </a:r>
          </a:p>
          <a:p>
            <a:pPr lvl="0"/>
            <a:r>
              <a:t>AI automation: Thinks, learns, adapts to new situations</a:t>
            </a:r>
          </a:p>
          <a:p>
            <a:pPr lvl="0"/>
            <a:r>
              <a:t>Key difference: </a:t>
            </a:r>
            <a:r>
              <a:rPr b="1"/>
              <a:t>Flexibility vs. Consistency</a:t>
            </a:r>
          </a:p>
          <a:p>
            <a:pPr lvl="0"/>
            <a:r>
              <a:t>Traditional = following a recipe exactly (missing ingredient = process stops)</a:t>
            </a:r>
          </a:p>
          <a:p>
            <a:pPr lvl="0"/>
            <a:r>
              <a:t>AI = skilled cook who substitutes ingredients and still creates something great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AI Superpowers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Understanding Natural Language</a:t>
            </a:r>
            <a:r>
              <a:t>: “My order is late and I’m frustrated” → appropriate emotional response</a:t>
            </a:r>
          </a:p>
          <a:p>
            <a:pPr lvl="0"/>
            <a:r>
              <a:rPr b="1"/>
              <a:t>Learning from Experience</a:t>
            </a:r>
            <a:r>
              <a:t>: Amazon warehouse robots improve from millions of package movements</a:t>
            </a:r>
          </a:p>
          <a:p>
            <a:pPr lvl="0"/>
            <a:r>
              <a:rPr b="1"/>
              <a:t>Handling Complexity</a:t>
            </a:r>
            <a:r>
              <a:t>: Supply chain AI analyzes weather, suppliers, costs, demand simultaneously</a:t>
            </a:r>
          </a:p>
          <a:p>
            <a:pPr lvl="0"/>
            <a:r>
              <a:t>These capabilities transform simple task automation into intelligent business optimization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 Transformation 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JPMorgan Chase</a:t>
            </a:r>
            <a:r>
              <a:t>: 360,000 lawyer hours → seconds for legal document analysis</a:t>
            </a:r>
          </a:p>
          <a:p>
            <a:pPr lvl="0"/>
            <a:r>
              <a:rPr b="1"/>
              <a:t>Manufacturing</a:t>
            </a:r>
            <a:r>
              <a:t>: 50% reduction in unexpected equipment downtime through predictive maintenance</a:t>
            </a:r>
          </a:p>
          <a:p>
            <a:pPr lvl="0"/>
            <a:r>
              <a:rPr b="1"/>
              <a:t>COVID-19 Response</a:t>
            </a:r>
            <a:r>
              <a:t>: AI adapted instantly while traditional systems needed manual reprogramming</a:t>
            </a:r>
          </a:p>
          <a:p>
            <a:pPr lvl="0"/>
            <a:r>
              <a:rPr b="1"/>
              <a:t>Customer Service Evolution</a:t>
            </a:r>
            <a:r>
              <a:t>: From keyword matching to understanding emotion and context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Three-Level Automation Journey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Level 1 - Basic Task Automation</a:t>
            </a:r>
            <a:r>
              <a:t>: Simple rules, automatic email responses</a:t>
            </a:r>
          </a:p>
          <a:p>
            <a:pPr lvl="0"/>
            <a:r>
              <a:rPr b="1"/>
              <a:t>Level 2 - Process Orchestration</a:t>
            </a:r>
            <a:r>
              <a:t>: Multiple systems working together seamlessly</a:t>
            </a:r>
          </a:p>
          <a:p>
            <a:pPr lvl="0"/>
            <a:r>
              <a:rPr b="1"/>
              <a:t>Level 3 - Intelligent Optimization</a:t>
            </a:r>
            <a:r>
              <a:t>: AI continuously improves processes in real-time</a:t>
            </a:r>
          </a:p>
          <a:p>
            <a:pPr lvl="0"/>
            <a:r>
              <a:t>Most organizations start at Level 1, but real value emerges at Level 3</a:t>
            </a:r>
          </a:p>
          <a:p>
            <a:pPr lvl="0"/>
            <a:r>
              <a:t>Journey typically takes 12-18 months with proper planning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Traditional Automation Wins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Highly predictable processes</a:t>
            </a:r>
            <a:r>
              <a:t> that rarely change</a:t>
            </a:r>
          </a:p>
          <a:p>
            <a:pPr lvl="0"/>
            <a:r>
              <a:rPr b="1"/>
              <a:t>Guaranteed consistent results</a:t>
            </a:r>
            <a:r>
              <a:t> required every time</a:t>
            </a:r>
          </a:p>
          <a:p>
            <a:pPr lvl="0"/>
            <a:r>
              <a:rPr b="1"/>
              <a:t>Simple, well-defined rules</a:t>
            </a:r>
            <a:r>
              <a:t> with clear outcomes</a:t>
            </a:r>
          </a:p>
          <a:p>
            <a:pPr lvl="0"/>
            <a:r>
              <a:rPr b="1"/>
              <a:t>Cost-sensitive implementations</a:t>
            </a:r>
            <a:r>
              <a:t> where budget is primary concern</a:t>
            </a:r>
          </a:p>
          <a:p>
            <a:pPr lvl="0"/>
            <a:r>
              <a:rPr b="1"/>
              <a:t>Regulatory compliance</a:t>
            </a:r>
            <a:r>
              <a:t> demanding exact, auditable processes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848</Words>
  <Application>Microsoft Office PowerPoint</Application>
  <PresentationFormat>Widescreen</PresentationFormat>
  <Paragraphs>90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To obtain this video’s  companion book visit DataJoyAI.com</vt:lpstr>
      <vt:lpstr>Chapter 1: AI-DRIVEN BUSINESS AUTOMATION</vt:lpstr>
      <vt:lpstr>The Morning That Changed Everything</vt:lpstr>
      <vt:lpstr>The Numbers Tell the Story</vt:lpstr>
      <vt:lpstr>Beyond Simple “If-Then” Rules</vt:lpstr>
      <vt:lpstr>Three AI Superpowers in Action</vt:lpstr>
      <vt:lpstr>Real Transformation Stories</vt:lpstr>
      <vt:lpstr>The Three-Level Automation Journey</vt:lpstr>
      <vt:lpstr>When Traditional Automation Wins</vt:lpstr>
      <vt:lpstr>When AI Automation Shines</vt:lpstr>
      <vt:lpstr>The AI Suitability Framework</vt:lpstr>
      <vt:lpstr>Four Categories of AI Business Tools</vt:lpstr>
      <vt:lpstr>Implementation Cost Reality</vt:lpstr>
      <vt:lpstr>The Three-Phase Implementation Roadmap</vt:lpstr>
      <vt:lpstr>Understanding the Limitations</vt:lpstr>
      <vt:lpstr>The Future is Human + AI Partnership</vt:lpstr>
      <vt:lpstr>Key Takeaways for Success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2026-01-04T23:16:48Z</dcterms:created>
  <dcterms:modified xsi:type="dcterms:W3CDTF">2026-01-04T23:30:41Z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