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D92A5-0C69-48DF-93A7-64896528D28F}" v="4" dt="2026-01-05T03:16:35.7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delSld modSld sldOrd">
      <pc:chgData name="Kim Seefeld" userId="9280da10541980ae" providerId="LiveId" clId="{D8449322-6F1D-49C5-868C-1ACCF9F0A711}" dt="2026-01-05T03:16:07.521" v="60" actId="27636"/>
      <pc:docMkLst>
        <pc:docMk/>
      </pc:docMkLst>
      <pc:sldChg chg="modSp mod">
        <pc:chgData name="Kim Seefeld" userId="9280da10541980ae" providerId="LiveId" clId="{D8449322-6F1D-49C5-868C-1ACCF9F0A711}" dt="2026-01-05T03:11:41.553" v="3" actId="20577"/>
        <pc:sldMkLst>
          <pc:docMk/>
          <pc:sldMk cId="0" sldId="265"/>
        </pc:sldMkLst>
        <pc:spChg chg="mod">
          <ac:chgData name="Kim Seefeld" userId="9280da10541980ae" providerId="LiveId" clId="{D8449322-6F1D-49C5-868C-1ACCF9F0A711}" dt="2026-01-05T03:11:41.553" v="3" actId="20577"/>
          <ac:spMkLst>
            <pc:docMk/>
            <pc:sldMk cId="0" sldId="26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1:56.013" v="4" actId="20577"/>
        <pc:sldMkLst>
          <pc:docMk/>
          <pc:sldMk cId="0" sldId="267"/>
        </pc:sldMkLst>
        <pc:spChg chg="mod">
          <ac:chgData name="Kim Seefeld" userId="9280da10541980ae" providerId="LiveId" clId="{D8449322-6F1D-49C5-868C-1ACCF9F0A711}" dt="2026-01-05T03:11:56.013" v="4" actId="20577"/>
          <ac:spMkLst>
            <pc:docMk/>
            <pc:sldMk cId="0" sldId="267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2:13.744" v="7" actId="20577"/>
        <pc:sldMkLst>
          <pc:docMk/>
          <pc:sldMk cId="0" sldId="271"/>
        </pc:sldMkLst>
        <pc:spChg chg="mod">
          <ac:chgData name="Kim Seefeld" userId="9280da10541980ae" providerId="LiveId" clId="{D8449322-6F1D-49C5-868C-1ACCF9F0A711}" dt="2026-01-05T03:12:13.744" v="7" actId="20577"/>
          <ac:spMkLst>
            <pc:docMk/>
            <pc:sldMk cId="0" sldId="271"/>
            <ac:spMk id="3" creationId="{8F85219F-0575-3128-6942-FCD8590E3147}"/>
          </ac:spMkLst>
        </pc:spChg>
      </pc:sldChg>
      <pc:sldChg chg="del">
        <pc:chgData name="Kim Seefeld" userId="9280da10541980ae" providerId="LiveId" clId="{D8449322-6F1D-49C5-868C-1ACCF9F0A711}" dt="2026-01-05T03:12:36.645" v="10" actId="47"/>
        <pc:sldMkLst>
          <pc:docMk/>
          <pc:sldMk cId="0" sldId="272"/>
        </pc:sldMkLst>
      </pc:sldChg>
      <pc:sldChg chg="modSp mod ord">
        <pc:chgData name="Kim Seefeld" userId="9280da10541980ae" providerId="LiveId" clId="{D8449322-6F1D-49C5-868C-1ACCF9F0A711}" dt="2026-01-05T03:12:53.826" v="18" actId="20577"/>
        <pc:sldMkLst>
          <pc:docMk/>
          <pc:sldMk cId="0" sldId="273"/>
        </pc:sldMkLst>
        <pc:spChg chg="mod">
          <ac:chgData name="Kim Seefeld" userId="9280da10541980ae" providerId="LiveId" clId="{D8449322-6F1D-49C5-868C-1ACCF9F0A711}" dt="2026-01-05T03:12:53.826" v="18" actId="20577"/>
          <ac:spMkLst>
            <pc:docMk/>
            <pc:sldMk cId="0" sldId="27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3:07.112" v="22" actId="20577"/>
        <pc:sldMkLst>
          <pc:docMk/>
          <pc:sldMk cId="0" sldId="275"/>
        </pc:sldMkLst>
        <pc:spChg chg="mod">
          <ac:chgData name="Kim Seefeld" userId="9280da10541980ae" providerId="LiveId" clId="{D8449322-6F1D-49C5-868C-1ACCF9F0A711}" dt="2026-01-05T03:13:07.112" v="22" actId="20577"/>
          <ac:spMkLst>
            <pc:docMk/>
            <pc:sldMk cId="0" sldId="27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4:01.657" v="26" actId="20577"/>
        <pc:sldMkLst>
          <pc:docMk/>
          <pc:sldMk cId="0" sldId="277"/>
        </pc:sldMkLst>
        <pc:spChg chg="mod">
          <ac:chgData name="Kim Seefeld" userId="9280da10541980ae" providerId="LiveId" clId="{D8449322-6F1D-49C5-868C-1ACCF9F0A711}" dt="2026-01-05T03:14:01.657" v="26" actId="20577"/>
          <ac:spMkLst>
            <pc:docMk/>
            <pc:sldMk cId="0" sldId="277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4:14.034" v="27" actId="15"/>
        <pc:sldMkLst>
          <pc:docMk/>
          <pc:sldMk cId="0" sldId="279"/>
        </pc:sldMkLst>
        <pc:spChg chg="mod">
          <ac:chgData name="Kim Seefeld" userId="9280da10541980ae" providerId="LiveId" clId="{D8449322-6F1D-49C5-868C-1ACCF9F0A711}" dt="2026-01-05T03:14:14.034" v="27" actId="15"/>
          <ac:spMkLst>
            <pc:docMk/>
            <pc:sldMk cId="0" sldId="279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4:29.778" v="30" actId="20577"/>
        <pc:sldMkLst>
          <pc:docMk/>
          <pc:sldMk cId="0" sldId="283"/>
        </pc:sldMkLst>
        <pc:spChg chg="mod">
          <ac:chgData name="Kim Seefeld" userId="9280da10541980ae" providerId="LiveId" clId="{D8449322-6F1D-49C5-868C-1ACCF9F0A711}" dt="2026-01-05T03:14:29.778" v="30" actId="20577"/>
          <ac:spMkLst>
            <pc:docMk/>
            <pc:sldMk cId="0" sldId="28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4:39.874" v="33" actId="20577"/>
        <pc:sldMkLst>
          <pc:docMk/>
          <pc:sldMk cId="0" sldId="285"/>
        </pc:sldMkLst>
        <pc:spChg chg="mod">
          <ac:chgData name="Kim Seefeld" userId="9280da10541980ae" providerId="LiveId" clId="{D8449322-6F1D-49C5-868C-1ACCF9F0A711}" dt="2026-01-05T03:14:39.874" v="33" actId="20577"/>
          <ac:spMkLst>
            <pc:docMk/>
            <pc:sldMk cId="0" sldId="28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5:24.819" v="45"/>
        <pc:sldMkLst>
          <pc:docMk/>
          <pc:sldMk cId="0" sldId="287"/>
        </pc:sldMkLst>
        <pc:spChg chg="mod">
          <ac:chgData name="Kim Seefeld" userId="9280da10541980ae" providerId="LiveId" clId="{D8449322-6F1D-49C5-868C-1ACCF9F0A711}" dt="2026-01-05T03:15:24.819" v="45"/>
          <ac:spMkLst>
            <pc:docMk/>
            <pc:sldMk cId="0" sldId="287"/>
            <ac:spMk id="3" creationId="{8F85219F-0575-3128-6942-FCD8590E3147}"/>
          </ac:spMkLst>
        </pc:spChg>
      </pc:sldChg>
      <pc:sldChg chg="del">
        <pc:chgData name="Kim Seefeld" userId="9280da10541980ae" providerId="LiveId" clId="{D8449322-6F1D-49C5-868C-1ACCF9F0A711}" dt="2026-01-05T03:15:01.504" v="37" actId="47"/>
        <pc:sldMkLst>
          <pc:docMk/>
          <pc:sldMk cId="0" sldId="288"/>
        </pc:sldMkLst>
      </pc:sldChg>
      <pc:sldChg chg="modSp del mod">
        <pc:chgData name="Kim Seefeld" userId="9280da10541980ae" providerId="LiveId" clId="{D8449322-6F1D-49C5-868C-1ACCF9F0A711}" dt="2026-01-05T03:15:27.058" v="46" actId="47"/>
        <pc:sldMkLst>
          <pc:docMk/>
          <pc:sldMk cId="0" sldId="289"/>
        </pc:sldMkLst>
        <pc:spChg chg="mod">
          <ac:chgData name="Kim Seefeld" userId="9280da10541980ae" providerId="LiveId" clId="{D8449322-6F1D-49C5-868C-1ACCF9F0A711}" dt="2026-01-05T03:15:21.215" v="43" actId="21"/>
          <ac:spMkLst>
            <pc:docMk/>
            <pc:sldMk cId="0" sldId="289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5:35.320" v="48" actId="20577"/>
        <pc:sldMkLst>
          <pc:docMk/>
          <pc:sldMk cId="0" sldId="291"/>
        </pc:sldMkLst>
        <pc:spChg chg="mod">
          <ac:chgData name="Kim Seefeld" userId="9280da10541980ae" providerId="LiveId" clId="{D8449322-6F1D-49C5-868C-1ACCF9F0A711}" dt="2026-01-05T03:15:35.320" v="48" actId="20577"/>
          <ac:spMkLst>
            <pc:docMk/>
            <pc:sldMk cId="0" sldId="29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5:47.330" v="52" actId="20577"/>
        <pc:sldMkLst>
          <pc:docMk/>
          <pc:sldMk cId="0" sldId="293"/>
        </pc:sldMkLst>
        <pc:spChg chg="mod">
          <ac:chgData name="Kim Seefeld" userId="9280da10541980ae" providerId="LiveId" clId="{D8449322-6F1D-49C5-868C-1ACCF9F0A711}" dt="2026-01-05T03:15:47.330" v="52" actId="20577"/>
          <ac:spMkLst>
            <pc:docMk/>
            <pc:sldMk cId="0" sldId="29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16:07.521" v="60" actId="27636"/>
        <pc:sldMkLst>
          <pc:docMk/>
          <pc:sldMk cId="0" sldId="295"/>
        </pc:sldMkLst>
        <pc:spChg chg="mod">
          <ac:chgData name="Kim Seefeld" userId="9280da10541980ae" providerId="LiveId" clId="{D8449322-6F1D-49C5-868C-1ACCF9F0A711}" dt="2026-01-05T03:16:07.521" v="60" actId="27636"/>
          <ac:spMkLst>
            <pc:docMk/>
            <pc:sldMk cId="0" sldId="295"/>
            <ac:spMk id="3" creationId="{8F85219F-0575-3128-6942-FCD8590E31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6033" cy="4351338"/>
          </a:xfrm>
        </p:spPr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O</a:t>
            </a:r>
            <a:r>
              <a:rPr b="1" dirty="0"/>
              <a:t>ur material meets or exceeds all digital accessibility compliance criteria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C6940554-14E7-6207-4208-E84FD8C19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Key Performance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Response Time: How Fast AI Responds</a:t>
            </a:r>
            <a:endParaRPr lang="en-US" b="1" dirty="0"/>
          </a:p>
          <a:p>
            <a:pPr marL="0" lvl="0" indent="0">
              <a:buNone/>
            </a:pPr>
            <a:r>
              <a:rPr dirty="0"/>
              <a:t> - Same chatbot responding within 2 seconds ensures smooth experience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Setting Performance Goals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Benchmarks and Tracking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Base goals on human performance, previous systems, or competitors</a:t>
            </a:r>
          </a:p>
          <a:p>
            <a:pPr lvl="0"/>
            <a:r>
              <a:t>Hospital AI for pneumonia: 90% accuracy vs. 85% for junior doctors</a:t>
            </a:r>
          </a:p>
          <a:p>
            <a:pPr lvl="0"/>
            <a:r>
              <a:t>Results within 5 minutes, doctor satisfaction 4+ stars</a:t>
            </a:r>
          </a:p>
          <a:p>
            <a:pPr lvl="0"/>
            <a:r>
              <a:t>Monitor regularly: performance changes due to new data patterns</a:t>
            </a:r>
          </a:p>
          <a:p>
            <a:pPr lvl="0"/>
            <a:r>
              <a:t>Weather prediction dropping from 88% to 79% signals investigation needed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Common AI System Problems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Main Categories of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Data-Related Problems: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Outdated training data: Job recommendations suggesting office work during pandemic </a:t>
            </a:r>
            <a:endParaRPr lang="en-US" dirty="0"/>
          </a:p>
          <a:p>
            <a:pPr marL="0" lvl="0" indent="0">
              <a:buNone/>
            </a:pPr>
            <a:r>
              <a:rPr dirty="0"/>
              <a:t>- Poor data quality: Missing sales, incorrect entries, inconsistent formats </a:t>
            </a:r>
            <a:endParaRPr lang="en-US" dirty="0"/>
          </a:p>
          <a:p>
            <a:pPr marL="0" lvl="0" indent="0">
              <a:buNone/>
            </a:pPr>
            <a:r>
              <a:rPr dirty="0"/>
              <a:t>- Bias: Voice recognition failing for users with accents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Main Categories of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System Design Problems: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AI inappropriate for tasks requiring human judgment, creativity, ethics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–</a:t>
            </a:r>
            <a:r>
              <a:rPr dirty="0"/>
              <a:t> Chatbots replacing all customer service frustrate users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Integration Problems: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Lost database connections, API failures, format mismatches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Ride-sharing app failing when AI can’t access traffic or payment data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Early Warning Signs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Spotting Problems Before They Escalate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Performance Metric Declines: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Slowly decreasing accuracy </a:t>
            </a:r>
            <a:endParaRPr lang="en-US" dirty="0"/>
          </a:p>
          <a:p>
            <a:pPr marL="0" lvl="0" indent="0">
              <a:buNone/>
            </a:pPr>
            <a:r>
              <a:rPr dirty="0"/>
              <a:t>- Longer response times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Rising user complaints </a:t>
            </a:r>
            <a:endParaRPr lang="en-US" dirty="0"/>
          </a:p>
          <a:p>
            <a:pPr marL="0" lvl="0" indent="0">
              <a:buNone/>
            </a:pPr>
            <a:r>
              <a:rPr dirty="0"/>
              <a:t>- Changing usage patterns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Early Warning Signs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Spotting Problems Before They Escalate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User Behavior Changes: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Decreased usage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More requests for human assistance </a:t>
            </a:r>
            <a:endParaRPr lang="en-US" dirty="0"/>
          </a:p>
          <a:p>
            <a:pPr marL="0" lvl="0" indent="0">
              <a:buNone/>
            </a:pPr>
            <a:r>
              <a:rPr dirty="0"/>
              <a:t>- Negative feedback </a:t>
            </a:r>
            <a:endParaRPr lang="en-US" dirty="0"/>
          </a:p>
          <a:p>
            <a:pPr marL="0" lvl="0" indent="0">
              <a:buNone/>
            </a:pPr>
            <a:r>
              <a:rPr dirty="0"/>
              <a:t>- Users finding workarounds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7: AI Quality Control and System Reliability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A/B Testing for AI Systems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Comparing Two Versions Scientifically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dirty="0"/>
              <a:t>Randomly divide users into two groups</a:t>
            </a:r>
          </a:p>
          <a:p>
            <a:pPr lvl="1"/>
            <a:r>
              <a:rPr dirty="0"/>
              <a:t>Group A: Current version (control)</a:t>
            </a:r>
          </a:p>
          <a:p>
            <a:pPr lvl="1"/>
            <a:r>
              <a:rPr dirty="0"/>
              <a:t>Group B: New version (treatment)</a:t>
            </a:r>
          </a:p>
          <a:p>
            <a:pPr lvl="0"/>
            <a:r>
              <a:rPr dirty="0"/>
              <a:t>Compare performance using predefined metrics</a:t>
            </a:r>
          </a:p>
          <a:p>
            <a:pPr lvl="0"/>
            <a:r>
              <a:rPr dirty="0"/>
              <a:t>Search engine example: New ranking algorithm tested for 2 weeks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Setting Up A/B Tests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Steps for Reliable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Select specific feature significant enough to matter</a:t>
            </a:r>
          </a:p>
          <a:p>
            <a:pPr lvl="0"/>
            <a:r>
              <a:t>Define success metrics reflecting real user value</a:t>
            </a:r>
          </a:p>
          <a:p>
            <a:pPr lvl="0"/>
            <a:r>
              <a:t>Determine appropriate test size and duration</a:t>
            </a:r>
          </a:p>
          <a:p>
            <a:pPr lvl="0"/>
            <a:r>
              <a:t>Account for daily/weekly usage patterns</a:t>
            </a:r>
          </a:p>
          <a:p>
            <a:pPr lvl="0"/>
            <a:r>
              <a:t>Randomly assign users and ensure consistent experience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Monitoring AI Performance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Continuous Tracking for System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Performance Metrics: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Accuracy, error rates, response time, usage volume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User Experience Indicators: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Satisfaction ratings, task completion rates, return usage, support requests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Monitoring AI Performance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Continuous Tracking for System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Translation App Example: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Monitor accuracy through user corrections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Track response time in seconds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Record daily active users and satisfaction ratings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Alerts and Dashboards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Acting Quickly on Performance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Alert Types: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Threshold alerts: User satisfaction drops below 3.5 stars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Trend alerts: Accuracy declining over time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Comparison alerts: Performance vs. benchmarks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Dashboard Features: </a:t>
            </a:r>
          </a:p>
          <a:p>
            <a:pPr marL="0" lvl="0" indent="0">
              <a:buNone/>
            </a:pPr>
            <a:r>
              <a:rPr lang="en-US" dirty="0"/>
              <a:t>- Visual overview of system performance </a:t>
            </a:r>
          </a:p>
          <a:p>
            <a:pPr marL="0" lvl="0" indent="0">
              <a:buNone/>
            </a:pPr>
            <a:r>
              <a:rPr lang="en-US" dirty="0"/>
              <a:t>- Key metrics and trends over time </a:t>
            </a:r>
          </a:p>
          <a:p>
            <a:pPr marL="0" lvl="0" indent="0">
              <a:buNone/>
            </a:pPr>
            <a:r>
              <a:rPr lang="en-US" dirty="0"/>
              <a:t>- Actionable insights for intervention</a:t>
            </a:r>
          </a:p>
          <a:p>
            <a:pPr marL="0" lv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Music App Disaster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Reliable AI Monitoring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Five-Step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Start Simple and Build Gradually: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Begin with basic algorithms, add complexity incrementally </a:t>
            </a:r>
            <a:endParaRPr lang="en-US" dirty="0"/>
          </a:p>
          <a:p>
            <a:pPr marL="0" lvl="0" indent="0">
              <a:buNone/>
            </a:pPr>
            <a:r>
              <a:rPr dirty="0"/>
              <a:t>- Email spam: Keywords → Reputation → Machine Learning → Advanced AI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Reliable AI Monitoring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Five-Step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Include Human Oversight: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Clear explanations for AI decisions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Human intervention and override capabilities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Monitor Metrics and Alerts: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Track accuracy, response time, error rates, user satisfaction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Handling Failures and Recovery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Graceful Degradation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b="1" dirty="0"/>
              <a:t>Navigation App Example: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Normal: Real-time traffic routes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Data failure: Historical traffic patterns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AI unavailable: Basic map directions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Quick Recovery Strategies: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Roll back to previous version </a:t>
            </a:r>
            <a:endParaRPr lang="en-US" dirty="0"/>
          </a:p>
          <a:p>
            <a:pPr marL="0" lvl="0" indent="0">
              <a:buNone/>
            </a:pPr>
            <a:r>
              <a:rPr dirty="0"/>
              <a:t>- Use fallback algorithms </a:t>
            </a:r>
            <a:endParaRPr lang="en-US" dirty="0"/>
          </a:p>
          <a:p>
            <a:pPr marL="0" lvl="0" indent="0">
              <a:buNone/>
            </a:pPr>
            <a:r>
              <a:rPr dirty="0"/>
              <a:t>- Minimize user disruption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Continuous Improvement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Learning from Monitoring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Regular updates with new data</a:t>
            </a:r>
          </a:p>
          <a:p>
            <a:pPr lvl="0"/>
            <a:r>
              <a:t>Retrain models and optimize algorithms</a:t>
            </a:r>
          </a:p>
          <a:p>
            <a:pPr lvl="0"/>
            <a:r>
              <a:t>Fix identified issues promptly</a:t>
            </a:r>
          </a:p>
          <a:p>
            <a:pPr lvl="0"/>
            <a:r>
              <a:t>Use failures to inform preventive measures</a:t>
            </a:r>
          </a:p>
          <a:p>
            <a:pPr lvl="0"/>
            <a:r>
              <a:t>Ensure AI becomes more reliable over time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Trust Through Reliability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Characteristics of Reliable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Consistent Performance:</a:t>
            </a:r>
            <a:r>
              <a:t> Users know what to expect</a:t>
            </a:r>
          </a:p>
          <a:p>
            <a:pPr lvl="0"/>
            <a:r>
              <a:rPr b="1"/>
              <a:t>Graceful Failure Handling:</a:t>
            </a:r>
            <a:r>
              <a:t> System continues operating when parts fail</a:t>
            </a:r>
          </a:p>
          <a:p>
            <a:pPr lvl="0"/>
            <a:r>
              <a:rPr b="1"/>
              <a:t>Continuous Improvement:</a:t>
            </a:r>
            <a:r>
              <a:t> Issues addressed based on feedback</a:t>
            </a:r>
          </a:p>
          <a:p>
            <a:pPr lvl="0"/>
            <a:r>
              <a:rPr b="1"/>
              <a:t>Human Oversight:</a:t>
            </a:r>
            <a:r>
              <a:t> Accountability and control maintained</a:t>
            </a:r>
          </a:p>
          <a:p>
            <a:pPr lvl="0"/>
            <a:r>
              <a:rPr b="1"/>
              <a:t>Transparency:</a:t>
            </a:r>
            <a:r>
              <a:t> Users understand decision-making process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Recommendations Go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open your favorite music streaming app</a:t>
            </a:r>
          </a:p>
          <a:p>
            <a:pPr lvl="0"/>
            <a:r>
              <a:t>Click on a recommended playlist</a:t>
            </a:r>
          </a:p>
          <a:p>
            <a:pPr lvl="0"/>
            <a:r>
              <a:t>Instead of music you’d enjoy: foreign language songs and genres you hate</a:t>
            </a:r>
          </a:p>
          <a:p>
            <a:pPr lvl="0"/>
            <a:r>
              <a:t>You try again, same disappointing results</a:t>
            </a:r>
          </a:p>
          <a:p>
            <a:pPr lvl="0"/>
            <a:r>
              <a:t>Frustrated, you switch to a different app entirely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Practical Framework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Essential Principles for Reliable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simple, gradually increase complexity</a:t>
            </a:r>
          </a:p>
          <a:p>
            <a:pPr lvl="0"/>
            <a:r>
              <a:t>Continuously monitor performance metrics</a:t>
            </a:r>
          </a:p>
          <a:p>
            <a:pPr lvl="0"/>
            <a:r>
              <a:t>Plan for potential failures with fallback options</a:t>
            </a:r>
          </a:p>
          <a:p>
            <a:pPr lvl="0"/>
            <a:r>
              <a:t>Use every problem as improvement opportunity</a:t>
            </a:r>
          </a:p>
          <a:p>
            <a:pPr lvl="0"/>
            <a:r>
              <a:t>Keep humans involved for understanding and override capability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Professional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Measure Performance:</a:t>
            </a:r>
            <a:r>
              <a:t> Track accuracy, satisfaction, response time</a:t>
            </a:r>
          </a:p>
          <a:p>
            <a:pPr lvl="0"/>
            <a:r>
              <a:rPr b="1"/>
              <a:t>Identify Warning Signs:</a:t>
            </a:r>
            <a:r>
              <a:t> Spot declining metrics and user behavior changes</a:t>
            </a:r>
          </a:p>
          <a:p>
            <a:pPr lvl="0"/>
            <a:r>
              <a:rPr b="1"/>
              <a:t>Implement Monitoring:</a:t>
            </a:r>
            <a:r>
              <a:t> Set up alerts, dashboards, and tracking systems</a:t>
            </a:r>
          </a:p>
          <a:p>
            <a:pPr lvl="0"/>
            <a:r>
              <a:rPr b="1"/>
              <a:t>Maintain Accountability:</a:t>
            </a:r>
            <a:r>
              <a:t> Ensure human oversight and control</a:t>
            </a:r>
          </a:p>
          <a:p>
            <a:pPr lvl="0"/>
            <a:r>
              <a:rPr b="1"/>
              <a:t>Build Trust:</a:t>
            </a:r>
            <a:r>
              <a:t> Focus on reliability, responsiveness, user experience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Looking Forward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Role in AI Quality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Quality control is a professional responsibility</a:t>
            </a:r>
          </a:p>
          <a:p>
            <a:pPr lvl="0"/>
            <a:r>
              <a:t>Trust develops through consistent, reliable performance</a:t>
            </a:r>
          </a:p>
          <a:p>
            <a:pPr lvl="0"/>
            <a:r>
              <a:t>Users must predict AI behavior and feel confident in performance</a:t>
            </a:r>
          </a:p>
          <a:p>
            <a:pPr lvl="0"/>
            <a:r>
              <a:t>Success requires technical skills plus focus on user experience</a:t>
            </a:r>
          </a:p>
          <a:p>
            <a:pPr lvl="0"/>
            <a:r>
              <a:t>Building trustworthy AI is key to long-term field success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Why Quality Control Matters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Systems Fail, People Stop Using Them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Search engines must return relevant results</a:t>
            </a:r>
          </a:p>
          <a:p>
            <a:pPr lvl="0"/>
            <a:r>
              <a:t>Banking apps need to catch fraud without blocking legitimate purchases</a:t>
            </a:r>
          </a:p>
          <a:p>
            <a:pPr lvl="0"/>
            <a:r>
              <a:t>Navigation apps require accurate, timely directions</a:t>
            </a:r>
          </a:p>
          <a:p>
            <a:pPr lvl="0"/>
            <a:r>
              <a:t>User expectations depend on quality control</a:t>
            </a:r>
          </a:p>
          <a:p>
            <a:pPr lvl="0"/>
            <a:r>
              <a:t>Quality control ensures AI systems work correctly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Measuring AI System Performance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Key Performance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Accuracy: How Often AI Is Correct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Spam filter: 90 out of 100 emails correctly classified = 90% accuracy </a:t>
            </a:r>
            <a:endParaRPr lang="en-US" dirty="0"/>
          </a:p>
          <a:p>
            <a:pPr marL="0" lvl="0" indent="0">
              <a:buNone/>
            </a:pPr>
            <a:r>
              <a:rPr dirty="0"/>
              <a:t>- Photo tagging: 850 of 1,000 photos correctly tagged = 85% accuracy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User Satisfaction: Whether People Trust the AI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Chatbot: 75% accuracy but 4.2/5 star rating shows effectiveness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Measuring AI System Performance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1002</Words>
  <Application>Microsoft Office PowerPoint</Application>
  <PresentationFormat>Widescreen</PresentationFormat>
  <Paragraphs>160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Aptos</vt:lpstr>
      <vt:lpstr>Aptos Display</vt:lpstr>
      <vt:lpstr>Arial</vt:lpstr>
      <vt:lpstr>Office Theme</vt:lpstr>
      <vt:lpstr>This video accompanies</vt:lpstr>
      <vt:lpstr>Chapter 7: AI Quality Control and System Reliability</vt:lpstr>
      <vt:lpstr>The Music App Disaster</vt:lpstr>
      <vt:lpstr>When AI Recommendations Go Wrong</vt:lpstr>
      <vt:lpstr>Why Quality Control Matters</vt:lpstr>
      <vt:lpstr>When AI Systems Fail, People Stop Using Them</vt:lpstr>
      <vt:lpstr>Measuring AI System Performance</vt:lpstr>
      <vt:lpstr>Three Key Performance Indicators</vt:lpstr>
      <vt:lpstr>Measuring AI System Performance</vt:lpstr>
      <vt:lpstr>Three Key Performance Indicators</vt:lpstr>
      <vt:lpstr>Setting Performance Goals</vt:lpstr>
      <vt:lpstr>Benchmarks and Tracking</vt:lpstr>
      <vt:lpstr>Common AI System Problems</vt:lpstr>
      <vt:lpstr>Three Main Categories of Failures</vt:lpstr>
      <vt:lpstr>Three Main Categories of Failures</vt:lpstr>
      <vt:lpstr>Early Warning Signs</vt:lpstr>
      <vt:lpstr>Spotting Problems Before They Escalate</vt:lpstr>
      <vt:lpstr>Early Warning Signs</vt:lpstr>
      <vt:lpstr>Spotting Problems Before They Escalate</vt:lpstr>
      <vt:lpstr>A/B Testing for AI Systems</vt:lpstr>
      <vt:lpstr>Comparing Two Versions Scientifically</vt:lpstr>
      <vt:lpstr>Setting Up A/B Tests</vt:lpstr>
      <vt:lpstr>Key Steps for Reliable Results</vt:lpstr>
      <vt:lpstr>Monitoring AI Performance</vt:lpstr>
      <vt:lpstr>Continuous Tracking for System Health</vt:lpstr>
      <vt:lpstr>Monitoring AI Performance</vt:lpstr>
      <vt:lpstr>Continuous Tracking for System Health</vt:lpstr>
      <vt:lpstr>Alerts and Dashboards</vt:lpstr>
      <vt:lpstr>Acting Quickly on Performance Issues</vt:lpstr>
      <vt:lpstr>Building Reliable AI Monitoring</vt:lpstr>
      <vt:lpstr>Five-Step Approach</vt:lpstr>
      <vt:lpstr>Building Reliable AI Monitoring</vt:lpstr>
      <vt:lpstr>Five-Step Approach</vt:lpstr>
      <vt:lpstr>Handling Failures and Recovery</vt:lpstr>
      <vt:lpstr>Graceful Degradation Strategies</vt:lpstr>
      <vt:lpstr>Continuous Improvement</vt:lpstr>
      <vt:lpstr>Learning from Monitoring Data</vt:lpstr>
      <vt:lpstr>Building Trust Through Reliability</vt:lpstr>
      <vt:lpstr>Key Characteristics of Reliable AI</vt:lpstr>
      <vt:lpstr>Practical Framework</vt:lpstr>
      <vt:lpstr>Essential Principles for Reliable AI</vt:lpstr>
      <vt:lpstr>Key Takeaways</vt:lpstr>
      <vt:lpstr>Professional Responsibilities</vt:lpstr>
      <vt:lpstr>Looking Forward</vt:lpstr>
      <vt:lpstr>Your Role in AI Quality Control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2026-01-05T03:10:23Z</dcterms:created>
  <dcterms:modified xsi:type="dcterms:W3CDTF">2026-01-05T03:16:46Z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