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917A32-E294-4351-AEB2-C3F81263BCAD}" v="3" dt="2026-01-05T01:55:44.0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Seefeld" userId="9280da10541980ae" providerId="LiveId" clId="{D8449322-6F1D-49C5-868C-1ACCF9F0A711}"/>
    <pc:docChg chg="custSel modSld">
      <pc:chgData name="Kim Seefeld" userId="9280da10541980ae" providerId="LiveId" clId="{D8449322-6F1D-49C5-868C-1ACCF9F0A711}" dt="2026-01-05T02:18:09.608" v="43" actId="15"/>
      <pc:docMkLst>
        <pc:docMk/>
      </pc:docMkLst>
      <pc:sldChg chg="modSp mod">
        <pc:chgData name="Kim Seefeld" userId="9280da10541980ae" providerId="LiveId" clId="{D8449322-6F1D-49C5-868C-1ACCF9F0A711}" dt="2026-01-05T02:14:58.650" v="10" actId="15"/>
        <pc:sldMkLst>
          <pc:docMk/>
          <pc:sldMk cId="0" sldId="271"/>
        </pc:sldMkLst>
        <pc:spChg chg="mod">
          <ac:chgData name="Kim Seefeld" userId="9280da10541980ae" providerId="LiveId" clId="{D8449322-6F1D-49C5-868C-1ACCF9F0A711}" dt="2026-01-05T02:14:58.650" v="10" actId="15"/>
          <ac:spMkLst>
            <pc:docMk/>
            <pc:sldMk cId="0" sldId="271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2:16:02.226" v="21" actId="15"/>
        <pc:sldMkLst>
          <pc:docMk/>
          <pc:sldMk cId="0" sldId="273"/>
        </pc:sldMkLst>
        <pc:spChg chg="mod">
          <ac:chgData name="Kim Seefeld" userId="9280da10541980ae" providerId="LiveId" clId="{D8449322-6F1D-49C5-868C-1ACCF9F0A711}" dt="2026-01-05T02:16:02.226" v="21" actId="15"/>
          <ac:spMkLst>
            <pc:docMk/>
            <pc:sldMk cId="0" sldId="273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2:16:53.757" v="25" actId="20577"/>
        <pc:sldMkLst>
          <pc:docMk/>
          <pc:sldMk cId="0" sldId="281"/>
        </pc:sldMkLst>
        <pc:spChg chg="mod">
          <ac:chgData name="Kim Seefeld" userId="9280da10541980ae" providerId="LiveId" clId="{D8449322-6F1D-49C5-868C-1ACCF9F0A711}" dt="2026-01-05T02:16:53.757" v="25" actId="20577"/>
          <ac:spMkLst>
            <pc:docMk/>
            <pc:sldMk cId="0" sldId="281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2:18:09.608" v="43" actId="15"/>
        <pc:sldMkLst>
          <pc:docMk/>
          <pc:sldMk cId="0" sldId="285"/>
        </pc:sldMkLst>
        <pc:spChg chg="mod">
          <ac:chgData name="Kim Seefeld" userId="9280da10541980ae" providerId="LiveId" clId="{D8449322-6F1D-49C5-868C-1ACCF9F0A711}" dt="2026-01-05T02:18:09.608" v="43" actId="15"/>
          <ac:spMkLst>
            <pc:docMk/>
            <pc:sldMk cId="0" sldId="285"/>
            <ac:spMk id="3" creationId="{8F85219F-0575-3128-6942-FCD8590E314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16033" cy="4351338"/>
          </a:xfrm>
        </p:spPr>
        <p:txBody>
          <a:bodyPr/>
          <a:lstStyle/>
          <a:p>
            <a:pPr marL="0" lvl="0" indent="0">
              <a:spcBef>
                <a:spcPts val="3000"/>
              </a:spcBef>
              <a:buNone/>
            </a:pPr>
            <a:r>
              <a:rPr lang="en-US" b="1" dirty="0"/>
              <a:t>O</a:t>
            </a:r>
            <a:r>
              <a:rPr b="1" dirty="0"/>
              <a:t>ur material meets or exceeds all digital accessibility compliance criteria</a:t>
            </a:r>
          </a:p>
        </p:txBody>
      </p:sp>
      <p:pic>
        <p:nvPicPr>
          <p:cNvPr id="4" name="Picture 3" descr="A cat with a robot body&#10;&#10;AI-generated content may be incorrect.">
            <a:extLst>
              <a:ext uri="{FF2B5EF4-FFF2-40B4-BE49-F238E27FC236}">
                <a16:creationId xmlns:a16="http://schemas.microsoft.com/office/drawing/2014/main" id="{C6940554-14E7-6207-4208-E84FD8C19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1615" y="757449"/>
            <a:ext cx="3877216" cy="48965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Perfect AI Decision Scenarios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Pattern Recognition:</a:t>
            </a:r>
            <a:r>
              <a:t> Credit card fraud detection across millions of accounts</a:t>
            </a:r>
          </a:p>
          <a:p>
            <a:pPr lvl="0"/>
            <a:r>
              <a:rPr b="1"/>
              <a:t>Consistent Rules:</a:t>
            </a:r>
            <a:r>
              <a:t> Loan applications evaluated uniformly</a:t>
            </a:r>
          </a:p>
          <a:p>
            <a:pPr lvl="0"/>
            <a:r>
              <a:rPr b="1"/>
              <a:t>Speed &amp; Scale:</a:t>
            </a:r>
            <a:r>
              <a:t> Netflix recommendations for millions of users instantly</a:t>
            </a:r>
          </a:p>
          <a:p>
            <a:pPr lvl="0"/>
            <a:r>
              <a:rPr b="1"/>
              <a:t>Complex Data:</a:t>
            </a:r>
            <a:r>
              <a:t> Amazon analyzing purchase history, browsing, reviews, timing</a:t>
            </a:r>
          </a:p>
          <a:p>
            <a:pPr lvl="0"/>
            <a:r>
              <a:rPr b="1"/>
              <a:t>24/7 Operations:</a:t>
            </a:r>
            <a:r>
              <a:t> Customer service chatbots handling global inquiries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Where Humans Remain Essential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Machines Can’t Replace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Ethical Reasoning:</a:t>
            </a:r>
            <a:r>
              <a:t> Hospital resource allocation during crisis</a:t>
            </a:r>
          </a:p>
          <a:p>
            <a:pPr lvl="0"/>
            <a:r>
              <a:rPr b="1"/>
              <a:t>Creative Strategy:</a:t>
            </a:r>
            <a:r>
              <a:t> Developing innovative marketing campaigns</a:t>
            </a:r>
          </a:p>
          <a:p>
            <a:pPr lvl="0"/>
            <a:r>
              <a:rPr b="1"/>
              <a:t>Contextual Understanding:</a:t>
            </a:r>
            <a:r>
              <a:t> Reading customer tone and intent</a:t>
            </a:r>
          </a:p>
          <a:p>
            <a:pPr lvl="0"/>
            <a:r>
              <a:rPr b="1"/>
              <a:t>Unprecedented Situations:</a:t>
            </a:r>
            <a:r>
              <a:t> COVID-19 pandemic response decisions</a:t>
            </a:r>
          </a:p>
          <a:p>
            <a:pPr lvl="0"/>
            <a:r>
              <a:rPr b="1"/>
              <a:t>Cultural Nuance:</a:t>
            </a:r>
            <a:r>
              <a:t> Understanding social and emotional subtleties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Power of Partnership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Human-AI Collaboration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b="1" dirty="0"/>
              <a:t>AI as Information Provider: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Doctor uses AI to analyze medical images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 - Human makes final diagnosis with full context</a:t>
            </a:r>
          </a:p>
          <a:p>
            <a:pPr marL="0" lvl="0" indent="0">
              <a:buNone/>
            </a:pPr>
            <a:r>
              <a:rPr b="1" dirty="0"/>
              <a:t>AI for Routine, Humans for Exceptions: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Credit cards auto-approve standard transactions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Flag unusual patterns for human investigation</a:t>
            </a:r>
          </a:p>
          <a:p>
            <a:pPr marL="0" lvl="0" indent="0">
              <a:buNone/>
            </a:pPr>
            <a:r>
              <a:rPr b="1" dirty="0"/>
              <a:t>Humans Set Strategy, AI Executes: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Manager sets pricing strategy and inventory targets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AI adjusts thousands of products in real-time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Types of AI Decision Systems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Three Main Categories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b="1" dirty="0"/>
              <a:t>Automated Systems:</a:t>
            </a:r>
            <a:endParaRPr lang="en-US" b="1" dirty="0"/>
          </a:p>
          <a:p>
            <a:pPr marL="457200" lvl="1" indent="0">
              <a:buNone/>
            </a:pPr>
            <a:r>
              <a:rPr dirty="0"/>
              <a:t> - Make decisions without human intervention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Example: Airline dynamic pricing</a:t>
            </a:r>
          </a:p>
          <a:p>
            <a:pPr marL="0" lvl="0" indent="0">
              <a:buNone/>
            </a:pPr>
            <a:r>
              <a:rPr b="1" dirty="0"/>
              <a:t>AI-Assisted Systems: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Provide recommendations to humans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Example: Medical diagnosis support</a:t>
            </a:r>
          </a:p>
          <a:p>
            <a:pPr marL="0" lvl="0" indent="0">
              <a:buNone/>
            </a:pPr>
            <a:r>
              <a:rPr b="1" dirty="0"/>
              <a:t>Hybrid Systems: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AI handles routine, escalates complex cases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Example: Loan approvals with human review for borderline cases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Choosing the Right System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Decision Factors Matrix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838200" y="1816100"/>
          <a:ext cx="105156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Factor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Automated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AI-Assisted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Hybrid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Volume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Very High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Low-Medium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High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Complexity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High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Mixed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Speed Needs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Critical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Flexible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Important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Risk Level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Variable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Medium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Benefits of AI Decision Making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Chapter 5: AI-Enhanced Decision Making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Competitive Advantages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Speed:</a:t>
            </a:r>
            <a:r>
              <a:t> Fraud detection in milliseconds vs. hours</a:t>
            </a:r>
          </a:p>
          <a:p>
            <a:pPr lvl="0"/>
            <a:r>
              <a:rPr b="1"/>
              <a:t>Consistency:</a:t>
            </a:r>
            <a:r>
              <a:t> Same criteria applied to every decision</a:t>
            </a:r>
          </a:p>
          <a:p>
            <a:pPr lvl="0"/>
            <a:r>
              <a:rPr b="1"/>
              <a:t>Scale:</a:t>
            </a:r>
            <a:r>
              <a:t> Process millions of decisions simultaneously</a:t>
            </a:r>
          </a:p>
          <a:p>
            <a:pPr lvl="0"/>
            <a:r>
              <a:rPr b="1"/>
              <a:t>Availability:</a:t>
            </a:r>
            <a:r>
              <a:t> 24/7 operations across global time zones</a:t>
            </a:r>
          </a:p>
          <a:p>
            <a:pPr lvl="0"/>
            <a:r>
              <a:rPr b="1"/>
              <a:t>Complex Analysis:</a:t>
            </a:r>
            <a:r>
              <a:t> Netflix considers dozens of factors for each recommendation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Risks and Challenges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Can Go Wrong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Black Box Problem:</a:t>
            </a:r>
            <a:r>
              <a:t> Can’t explain why decisions were made</a:t>
            </a:r>
          </a:p>
          <a:p>
            <a:pPr lvl="0"/>
            <a:r>
              <a:rPr b="1"/>
              <a:t>Bias Amplification:</a:t>
            </a:r>
            <a:r>
              <a:t> Amazon’s recruiting tool discriminated against women</a:t>
            </a:r>
          </a:p>
          <a:p>
            <a:pPr lvl="0"/>
            <a:r>
              <a:rPr b="1"/>
              <a:t>Over-Reliance:</a:t>
            </a:r>
            <a:r>
              <a:t> Pilots losing manual flying skills with autopilot</a:t>
            </a:r>
          </a:p>
          <a:p>
            <a:pPr lvl="0"/>
            <a:r>
              <a:rPr b="1"/>
              <a:t>Privacy Concerns:</a:t>
            </a:r>
            <a:r>
              <a:t> Insurance companies analyzing social media posts</a:t>
            </a:r>
          </a:p>
          <a:p>
            <a:pPr lvl="0"/>
            <a:r>
              <a:rPr b="1"/>
              <a:t>Systematic Errors:</a:t>
            </a:r>
            <a:r>
              <a:t> Same mistake repeated millions of times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DECIDE Framework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Systematic Approach to AI Integration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D</a:t>
            </a:r>
            <a:r>
              <a:rPr dirty="0"/>
              <a:t> - Define the Decision Context </a:t>
            </a:r>
            <a:endParaRPr lang="en-US" dirty="0"/>
          </a:p>
          <a:p>
            <a:pPr marL="0" lvl="0" indent="0">
              <a:buNone/>
            </a:pPr>
            <a:r>
              <a:rPr b="1" dirty="0"/>
              <a:t>E</a:t>
            </a:r>
            <a:r>
              <a:rPr dirty="0"/>
              <a:t> - Evaluate Data Availability and Quality</a:t>
            </a:r>
            <a:br>
              <a:rPr dirty="0"/>
            </a:br>
            <a:r>
              <a:rPr b="1" dirty="0"/>
              <a:t>C</a:t>
            </a:r>
            <a:r>
              <a:rPr dirty="0"/>
              <a:t> - Consider Complexity and Stakes</a:t>
            </a:r>
            <a:endParaRPr lang="en-US" dirty="0"/>
          </a:p>
          <a:p>
            <a:pPr marL="0" lvl="0" indent="0">
              <a:buNone/>
            </a:pPr>
            <a:r>
              <a:rPr dirty="0"/>
              <a:t> </a:t>
            </a:r>
            <a:r>
              <a:rPr b="1" dirty="0"/>
              <a:t>I</a:t>
            </a:r>
            <a:r>
              <a:rPr dirty="0"/>
              <a:t> - Identify Appropriate AI Approach</a:t>
            </a:r>
            <a:endParaRPr lang="en-US" dirty="0"/>
          </a:p>
          <a:p>
            <a:pPr marL="0" lvl="0" indent="0">
              <a:buNone/>
            </a:pPr>
            <a:r>
              <a:rPr b="1" dirty="0"/>
              <a:t>D</a:t>
            </a:r>
            <a:r>
              <a:rPr dirty="0"/>
              <a:t> - Design Implementation and Oversight </a:t>
            </a:r>
            <a:endParaRPr lang="en-US" dirty="0"/>
          </a:p>
          <a:p>
            <a:pPr marL="0" lvl="0" indent="0">
              <a:buNone/>
            </a:pPr>
            <a:r>
              <a:rPr b="1" dirty="0"/>
              <a:t>E</a:t>
            </a:r>
            <a:r>
              <a:rPr dirty="0"/>
              <a:t> - Evaluate and Iterate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Decision Classification Matrix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Frequency vs. Complexity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838200" y="1816100"/>
          <a:ext cx="10515600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3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70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Complexity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High Frequency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Low Frequency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b="1"/>
                        <a:t>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b="1"/>
                        <a:t>Automate:</a:t>
                      </a:r>
                      <a:r>
                        <a:t> Credit card fraud detection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b="1"/>
                        <a:t>Standardize:</a:t>
                      </a:r>
                      <a:r>
                        <a:t> Employee expense approvals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b="1"/>
                        <a:t>High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b="1"/>
                        <a:t>Hybrid:</a:t>
                      </a:r>
                      <a:r>
                        <a:t> Loan approvals with human review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b="1"/>
                        <a:t>Human-Led:</a:t>
                      </a:r>
                      <a:r>
                        <a:t> Strategic business decisions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Implementation Readiness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Four Critical Areas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b="1" dirty="0"/>
              <a:t>Technical Readiness: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- 6-12 months of quality historical data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Infrastructure capable of supporting AI tools</a:t>
            </a:r>
          </a:p>
          <a:p>
            <a:pPr marL="0" lvl="0" indent="0">
              <a:buNone/>
            </a:pPr>
            <a:r>
              <a:rPr b="1" dirty="0"/>
              <a:t>Organizational Readiness: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Clear ownership and accountability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Staff training and change management plan</a:t>
            </a:r>
          </a:p>
          <a:p>
            <a:pPr marL="0" lvl="0" indent="0">
              <a:buNone/>
            </a:pPr>
            <a:r>
              <a:rPr b="1" dirty="0"/>
              <a:t>Risk Management: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Bias detection and correction procedures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Human oversight rules for high-risk decisions</a:t>
            </a:r>
          </a:p>
          <a:p>
            <a:pPr marL="0" lvl="0" indent="0">
              <a:buNone/>
            </a:pPr>
            <a:r>
              <a:rPr b="1" dirty="0"/>
              <a:t>Performance Monitoring: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Success metrics and monitoring dashboards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Regular review and feedback processes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Common Pitfalls to Avoid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Shopping Revolution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Learn from Others’ Mistakes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Starting Too Big:</a:t>
            </a:r>
            <a:r>
              <a:t> Begin with simple, low-risk decisions</a:t>
            </a:r>
          </a:p>
          <a:p>
            <a:pPr lvl="0"/>
            <a:r>
              <a:rPr b="1"/>
              <a:t>Ignoring Change Management:</a:t>
            </a:r>
            <a:r>
              <a:t> People need training and support</a:t>
            </a:r>
          </a:p>
          <a:p>
            <a:pPr lvl="0"/>
            <a:r>
              <a:rPr b="1"/>
              <a:t>Expecting Perfection:</a:t>
            </a:r>
            <a:r>
              <a:t> Plan for errors and continuous improvement</a:t>
            </a:r>
          </a:p>
          <a:p>
            <a:pPr lvl="0"/>
            <a:r>
              <a:rPr b="1"/>
              <a:t>Poor Data Quality:</a:t>
            </a:r>
            <a:r>
              <a:t> AI is only as good as the data it uses</a:t>
            </a:r>
          </a:p>
          <a:p>
            <a:pPr lvl="0"/>
            <a:r>
              <a:rPr b="1"/>
              <a:t>Forgetting Human Factors:</a:t>
            </a:r>
            <a:r>
              <a:t> Design systems that enhance, don’t replace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Future is Partnership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AI excels at:</a:t>
            </a:r>
            <a:r>
              <a:t> Speed, consistency, pattern recognition, scale</a:t>
            </a:r>
          </a:p>
          <a:p>
            <a:pPr lvl="0"/>
            <a:r>
              <a:rPr b="1"/>
              <a:t>Humans excel at:</a:t>
            </a:r>
            <a:r>
              <a:t> Ethics, creativity, context, unprecedented situations</a:t>
            </a:r>
          </a:p>
          <a:p>
            <a:pPr lvl="0"/>
            <a:r>
              <a:rPr b="1"/>
              <a:t>Best results:</a:t>
            </a:r>
            <a:r>
              <a:t> Human-AI collaboration, not replacement</a:t>
            </a:r>
          </a:p>
          <a:p>
            <a:pPr lvl="0"/>
            <a:r>
              <a:rPr b="1"/>
              <a:t>Success factors:</a:t>
            </a:r>
            <a:r>
              <a:t> Quality data, proper training, continuous monitoring</a:t>
            </a:r>
          </a:p>
          <a:p>
            <a:pPr lvl="0"/>
            <a:r>
              <a:rPr b="1"/>
              <a:t>Goal:</a:t>
            </a:r>
            <a:r>
              <a:t> Better decisions than either humans or AI could make alone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Looking Forward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Preparing for an AI-Enhanced Future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Develop comfort working with AI assistance</a:t>
            </a:r>
          </a:p>
          <a:p>
            <a:pPr lvl="0"/>
            <a:r>
              <a:t>Maintain critical thinking to evaluate AI outputs</a:t>
            </a:r>
          </a:p>
          <a:p>
            <a:pPr lvl="0"/>
            <a:r>
              <a:t>Focus on uniquely human capabilities</a:t>
            </a:r>
          </a:p>
          <a:p>
            <a:pPr lvl="0"/>
            <a:r>
              <a:t>Understand AI strengths and limitations</a:t>
            </a:r>
          </a:p>
          <a:p>
            <a:pPr lvl="0"/>
            <a:r>
              <a:t>Remember: AI serves human purposes, not the other way around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AI Knows What You Want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 browse for a laptop online</a:t>
            </a:r>
          </a:p>
          <a:p>
            <a:pPr lvl="0"/>
            <a:r>
              <a:t>Website suggests products you might like</a:t>
            </a:r>
          </a:p>
          <a:p>
            <a:pPr lvl="0"/>
            <a:r>
              <a:t>Prices adjust based on demand in real-time</a:t>
            </a:r>
          </a:p>
          <a:p>
            <a:pPr lvl="0"/>
            <a:r>
              <a:t>System predicts when items go out of stock</a:t>
            </a:r>
          </a:p>
          <a:p>
            <a:pPr lvl="0"/>
            <a:r>
              <a:t>Behind the scenes: AI making thousands of decisions per second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Decision-Making Challenge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Every Business Faces This Daily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Should we restock this product?</a:t>
            </a:r>
          </a:p>
          <a:p>
            <a:pPr lvl="0"/>
            <a:r>
              <a:t>Which customer gets a discount offer?</a:t>
            </a:r>
          </a:p>
          <a:p>
            <a:pPr lvl="0"/>
            <a:r>
              <a:t>Is this loan application risky?</a:t>
            </a:r>
          </a:p>
          <a:p>
            <a:pPr lvl="0"/>
            <a:r>
              <a:t>Which job candidate should we interview?</a:t>
            </a:r>
          </a:p>
          <a:p>
            <a:pPr lvl="0"/>
            <a:r>
              <a:t>Traditional approach: Human experience + intuition + available data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AI vs Human Decision Making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Two Different Approaches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Human Decision Making:</a:t>
            </a:r>
            <a:r>
              <a:t> - Considers mood, context, emotions - Uses intuition and experience - Handles complex social situations - Makes creative leaps</a:t>
            </a:r>
          </a:p>
          <a:p>
            <a:pPr marL="0" lvl="0" indent="0">
              <a:buNone/>
            </a:pPr>
            <a:r>
              <a:rPr b="1"/>
              <a:t>AI Decision Making:</a:t>
            </a:r>
            <a:r>
              <a:t> - Processes vast data quickly - Applies rules consistently - Operates 24/7 without fatigue - Identifies subtle patterns at scale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Where AI Excels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856</Words>
  <Application>Microsoft Office PowerPoint</Application>
  <PresentationFormat>Widescreen</PresentationFormat>
  <Paragraphs>146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Aptos</vt:lpstr>
      <vt:lpstr>Aptos Display</vt:lpstr>
      <vt:lpstr>Arial</vt:lpstr>
      <vt:lpstr>Office Theme</vt:lpstr>
      <vt:lpstr>This video accompanies</vt:lpstr>
      <vt:lpstr>Chapter 5: AI-Enhanced Decision Making</vt:lpstr>
      <vt:lpstr>The Shopping Revolution</vt:lpstr>
      <vt:lpstr>When AI Knows What You Want</vt:lpstr>
      <vt:lpstr>The Decision-Making Challenge</vt:lpstr>
      <vt:lpstr>Every Business Faces This Daily</vt:lpstr>
      <vt:lpstr>AI vs Human Decision Making</vt:lpstr>
      <vt:lpstr>Two Different Approaches</vt:lpstr>
      <vt:lpstr>Where AI Excels</vt:lpstr>
      <vt:lpstr>The Perfect AI Decision Scenarios</vt:lpstr>
      <vt:lpstr>Where Humans Remain Essential</vt:lpstr>
      <vt:lpstr>What Machines Can’t Replace</vt:lpstr>
      <vt:lpstr>The Power of Partnership</vt:lpstr>
      <vt:lpstr>Human-AI Collaboration Models</vt:lpstr>
      <vt:lpstr>Types of AI Decision Systems</vt:lpstr>
      <vt:lpstr>Three Main Categories</vt:lpstr>
      <vt:lpstr>Choosing the Right System</vt:lpstr>
      <vt:lpstr>Decision Factors Matrix</vt:lpstr>
      <vt:lpstr>Benefits of AI Decision Making</vt:lpstr>
      <vt:lpstr>The Competitive Advantages</vt:lpstr>
      <vt:lpstr>Risks and Challenges</vt:lpstr>
      <vt:lpstr>What Can Go Wrong</vt:lpstr>
      <vt:lpstr>The DECIDE Framework</vt:lpstr>
      <vt:lpstr>Systematic Approach to AI Integration</vt:lpstr>
      <vt:lpstr>Decision Classification Matrix</vt:lpstr>
      <vt:lpstr>Frequency vs. Complexity</vt:lpstr>
      <vt:lpstr>Implementation Readiness</vt:lpstr>
      <vt:lpstr>Four Critical Areas</vt:lpstr>
      <vt:lpstr>Common Pitfalls to Avoid</vt:lpstr>
      <vt:lpstr>Learn from Others’ Mistakes</vt:lpstr>
      <vt:lpstr>Key Takeaways</vt:lpstr>
      <vt:lpstr>The Future is Partnership</vt:lpstr>
      <vt:lpstr>Looking Forward</vt:lpstr>
      <vt:lpstr>Preparing for an AI-Enhanced Future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AI-Driven Business Automation</dc:title>
  <dc:creator>Kim Seefeld</dc:creator>
  <cp:keywords/>
  <cp:lastModifiedBy>Kim Seefeld</cp:lastModifiedBy>
  <cp:revision>1</cp:revision>
  <dcterms:created xsi:type="dcterms:W3CDTF">2026-01-05T01:54:22Z</dcterms:created>
  <dcterms:modified xsi:type="dcterms:W3CDTF">2026-01-05T02:18:14Z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From Simple Rules to Intelligent Decisions</vt:lpwstr>
  </property>
</Properties>
</file>