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5B7C65-8B9D-4C2E-8021-1E37AE98E755}" v="3" dt="2026-01-05T00:42:28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5257800" cy="3664615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To obtain this video’s  companion book visit DataJoyAI.com</a:t>
            </a:r>
            <a:endParaRPr dirty="0"/>
          </a:p>
        </p:txBody>
      </p:sp>
      <p:pic>
        <p:nvPicPr>
          <p:cNvPr id="4" name="Picture 3" descr="A cat with a robot body&#10;&#10;AI-generated content may be incorrect.">
            <a:extLst>
              <a:ext uri="{FF2B5EF4-FFF2-40B4-BE49-F238E27FC236}">
                <a16:creationId xmlns:a16="http://schemas.microsoft.com/office/drawing/2014/main" id="{DDF3472F-D6E3-1312-55EE-2AD6D26AE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615" y="757449"/>
            <a:ext cx="3877216" cy="48965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to Choose Real-Time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Credit card fraud detection needs instant decisions</a:t>
            </a:r>
          </a:p>
          <a:p>
            <a:pPr lvl="0"/>
            <a:r>
              <a:t>E-commerce inventory must update immediately</a:t>
            </a:r>
          </a:p>
          <a:p>
            <a:pPr lvl="0"/>
            <a:r>
              <a:t>Customer service requires live chat responses</a:t>
            </a:r>
          </a:p>
          <a:p>
            <a:pPr lvl="0"/>
            <a:r>
              <a:t>Speed directly impacts customer experience or safety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to Choose Batch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Financial reporting processes large data volumes</a:t>
            </a:r>
          </a:p>
          <a:p>
            <a:pPr lvl="0"/>
            <a:r>
              <a:t>Marketing campaigns analyze historical patterns</a:t>
            </a:r>
          </a:p>
          <a:p>
            <a:pPr lvl="0"/>
            <a:r>
              <a:t>Payroll processing handles systematic calculations</a:t>
            </a:r>
          </a:p>
          <a:p>
            <a:pPr lvl="0"/>
            <a:r>
              <a:t>Immediate action is not required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Assistants and API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Read-Only</a:t>
            </a:r>
            <a:r>
              <a:t>: View and analyze data for insights</a:t>
            </a:r>
          </a:p>
          <a:p>
            <a:pPr lvl="0"/>
            <a:r>
              <a:rPr b="1"/>
              <a:t>Action-Enabled</a:t>
            </a:r>
            <a:r>
              <a:t>: Trigger predefined workflows automatically</a:t>
            </a:r>
          </a:p>
          <a:p>
            <a:pPr lvl="0"/>
            <a:r>
              <a:rPr b="1"/>
              <a:t>Full Integration</a:t>
            </a:r>
            <a:r>
              <a:t>: Read, analyze, and modify data intelligently</a:t>
            </a:r>
          </a:p>
          <a:p>
            <a:pPr lvl="0"/>
            <a:r>
              <a:t>AI becomes the conductor of your business orchestra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CRM Revolution with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Traditional: Manual data entry, 75% human effort</a:t>
            </a:r>
          </a:p>
          <a:p>
            <a:pPr lvl="0"/>
            <a:r>
              <a:t>AI-Enhanced: Automatic call transcription and CRM updates</a:t>
            </a:r>
          </a:p>
          <a:p>
            <a:pPr lvl="0"/>
            <a:r>
              <a:rPr b="1"/>
              <a:t>75% reduction</a:t>
            </a:r>
            <a:r>
              <a:t> in manual data entry</a:t>
            </a:r>
          </a:p>
          <a:p>
            <a:pPr lvl="0"/>
            <a:r>
              <a:rPr b="1"/>
              <a:t>40% improvement</a:t>
            </a:r>
            <a:r>
              <a:t> in data accuracy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Financial Dashboard Intelligence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connects to accounting systems and bank APIs</a:t>
            </a:r>
          </a:p>
          <a:p>
            <a:pPr lvl="0"/>
            <a:r>
              <a:t>Real-time cash flow monitoring and variance analysis</a:t>
            </a:r>
          </a:p>
          <a:p>
            <a:pPr lvl="0"/>
            <a:r>
              <a:rPr b="1"/>
              <a:t>60% faster</a:t>
            </a:r>
            <a:r>
              <a:t> month-end closing process</a:t>
            </a:r>
          </a:p>
          <a:p>
            <a:pPr lvl="0"/>
            <a:r>
              <a:t>Daily insights instead of monthly reports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Automated Inventory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monitors stock levels and predicts demand</a:t>
            </a:r>
          </a:p>
          <a:p>
            <a:pPr lvl="0"/>
            <a:r>
              <a:t>Automatic reordering at optimal points</a:t>
            </a:r>
          </a:p>
          <a:p>
            <a:pPr lvl="0"/>
            <a:r>
              <a:rPr b="1"/>
              <a:t>30% reduction</a:t>
            </a:r>
            <a:r>
              <a:t> in stockouts</a:t>
            </a:r>
          </a:p>
          <a:p>
            <a:pPr lvl="0"/>
            <a:r>
              <a:rPr b="1"/>
              <a:t>25% decrease</a:t>
            </a:r>
            <a:r>
              <a:t> in excess inventory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Support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accesses CRM, product databases, and order systems</a:t>
            </a:r>
          </a:p>
          <a:p>
            <a:pPr lvl="0"/>
            <a:r>
              <a:t>Automatic ticket categorization and routing</a:t>
            </a:r>
          </a:p>
          <a:p>
            <a:pPr lvl="0"/>
            <a:r>
              <a:t>Sentiment analysis detects customer frustration</a:t>
            </a:r>
          </a:p>
          <a:p>
            <a:pPr lvl="0"/>
            <a:r>
              <a:t>Personalized responses with cross-selling opportunities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Integration Security Essentials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Encrypted API connections with role-based access</a:t>
            </a:r>
          </a:p>
          <a:p>
            <a:pPr lvl="0"/>
            <a:r>
              <a:t>Audit trails track all AI actions and decisions</a:t>
            </a:r>
          </a:p>
          <a:p>
            <a:pPr lvl="0"/>
            <a:r>
              <a:t>Compliance with GDPR, SOX, HIPAA regulations</a:t>
            </a:r>
          </a:p>
          <a:p>
            <a:pPr lvl="0"/>
            <a:r>
              <a:t>Human oversight for high-stakes decisions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Integration Maturity Journey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Level 1</a:t>
            </a:r>
            <a:r>
              <a:t>: Manual processes with errors and delays</a:t>
            </a:r>
          </a:p>
          <a:p>
            <a:pPr lvl="0"/>
            <a:r>
              <a:rPr b="1"/>
              <a:t>Level 2</a:t>
            </a:r>
            <a:r>
              <a:t>: Basic API connections and automated data flows</a:t>
            </a:r>
          </a:p>
          <a:p>
            <a:pPr lvl="0"/>
            <a:r>
              <a:rPr b="1"/>
              <a:t>Level 3</a:t>
            </a:r>
            <a:r>
              <a:t>: Intelligent automation with adaptive systems</a:t>
            </a:r>
          </a:p>
          <a:p>
            <a:pPr lvl="0"/>
            <a:r>
              <a:rPr b="1"/>
              <a:t>Level 4</a:t>
            </a:r>
            <a:r>
              <a:t>: Seamless human-AI collaboration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Future-Proofing Your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with business requirements, not technology</a:t>
            </a:r>
          </a:p>
          <a:p>
            <a:pPr lvl="0"/>
            <a:r>
              <a:t>Design for scalable expansion and growth</a:t>
            </a:r>
          </a:p>
          <a:p>
            <a:pPr lvl="0"/>
            <a:r>
              <a:t>Emphasize security with robust authentication</a:t>
            </a:r>
          </a:p>
          <a:p>
            <a:pPr lvl="0"/>
            <a:r>
              <a:t>Maintain human supervision for critical decisions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Chapter 3: APIs and System Integration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Integration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API Literacy</a:t>
            </a:r>
            <a:r>
              <a:t>: Understand how systems communicate</a:t>
            </a:r>
          </a:p>
          <a:p>
            <a:pPr lvl="0"/>
            <a:r>
              <a:rPr b="1"/>
              <a:t>Data Flow Design</a:t>
            </a:r>
            <a:r>
              <a:t>: Map information pathways</a:t>
            </a:r>
          </a:p>
          <a:p>
            <a:pPr lvl="0"/>
            <a:r>
              <a:rPr b="1"/>
              <a:t>Security Awareness</a:t>
            </a:r>
            <a:r>
              <a:t>: Protect sensitive business data</a:t>
            </a:r>
          </a:p>
          <a:p>
            <a:pPr lvl="0"/>
            <a:r>
              <a:rPr b="1"/>
              <a:t>Business Process Analysis</a:t>
            </a:r>
            <a:r>
              <a:t>: Identify automation opportunities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Getting Started Practically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Experiment with Zapier or Microsoft Power Automate</a:t>
            </a:r>
          </a:p>
          <a:p>
            <a:pPr lvl="0"/>
            <a:r>
              <a:t>Map your current data flows and identify gaps</a:t>
            </a:r>
          </a:p>
          <a:p>
            <a:pPr lvl="0"/>
            <a:r>
              <a:t>Practice explaining technical concepts in business terms</a:t>
            </a:r>
          </a:p>
          <a:p>
            <a:pPr lvl="0"/>
            <a:r>
              <a:t>Stay current with evolving integration platforms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APIs are the digital nervous system of modern business</a:t>
            </a:r>
          </a:p>
          <a:p>
            <a:pPr lvl="0"/>
            <a:r>
              <a:t>Choose integration patterns based on size and complexity</a:t>
            </a:r>
          </a:p>
          <a:p>
            <a:pPr lvl="0"/>
            <a:r>
              <a:t>Balance real-time speed with batch efficiency</a:t>
            </a:r>
          </a:p>
          <a:p>
            <a:pPr lvl="0"/>
            <a:r>
              <a:t>AI assistants transform integration from reactive to intelligent</a:t>
            </a:r>
          </a:p>
          <a:p>
            <a:pPr lvl="0"/>
            <a:r>
              <a:t>Start simple, design for growth, maintain human oversight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Invisible Magic Behind Your Phone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Your smartphone updates your calendar when you book a flight</a:t>
            </a:r>
          </a:p>
          <a:p>
            <a:pPr lvl="0"/>
            <a:r>
              <a:t>Your fitness tracker syncs with your health app automatically</a:t>
            </a:r>
          </a:p>
          <a:p>
            <a:pPr lvl="0"/>
            <a:r>
              <a:t>Your music preferences follow you across all devices</a:t>
            </a:r>
          </a:p>
          <a:p>
            <a:pPr lvl="0"/>
            <a:r>
              <a:t>This seamless connectivity is powered by APIs—the invisible bridges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Business Shopping Symphony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You click “Buy Now” on an online store</a:t>
            </a:r>
          </a:p>
          <a:p>
            <a:pPr lvl="0"/>
            <a:r>
              <a:rPr b="1"/>
              <a:t>Seconds later</a:t>
            </a:r>
            <a:r>
              <a:t>: Inventory updated, payment processed, shipping label created</a:t>
            </a:r>
          </a:p>
          <a:p>
            <a:pPr lvl="0"/>
            <a:r>
              <a:t>Confirmation email sent, customer record updated, analytics captured</a:t>
            </a:r>
          </a:p>
          <a:p>
            <a:pPr lvl="0"/>
            <a:r>
              <a:t>All without human intervention—APIs orchestrating the entire process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an API?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Think of a waiter in a restaurant</a:t>
            </a:r>
          </a:p>
          <a:p>
            <a:pPr lvl="0"/>
            <a:r>
              <a:t>You (one app) tell the waiter (API) what you want</a:t>
            </a:r>
          </a:p>
          <a:p>
            <a:pPr lvl="0"/>
            <a:r>
              <a:t>The waiter brings back exactly what you requested from the kitchen (another app)</a:t>
            </a:r>
          </a:p>
          <a:p>
            <a:pPr lvl="0"/>
            <a:r>
              <a:t>APIs are messengers that let software systems talk to each other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Types of Business APIs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Data APIs</a:t>
            </a:r>
            <a:r>
              <a:t>: Share information (customer records, product catalogs)</a:t>
            </a:r>
          </a:p>
          <a:p>
            <a:pPr lvl="0"/>
            <a:r>
              <a:rPr b="1"/>
              <a:t>Function APIs</a:t>
            </a:r>
            <a:r>
              <a:t>: Trigger actions (send emails, process payments)</a:t>
            </a:r>
          </a:p>
          <a:p>
            <a:pPr lvl="0"/>
            <a:r>
              <a:rPr b="1"/>
              <a:t>Integration APIs</a:t>
            </a:r>
            <a:r>
              <a:t>: Connect platforms (CRM to marketing automation)</a:t>
            </a:r>
          </a:p>
          <a:p>
            <a:pPr lvl="0"/>
            <a:r>
              <a:rPr b="1"/>
              <a:t>AI/ML APIs</a:t>
            </a:r>
            <a:r>
              <a:t>: Add intelligence (translation, image recognition)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Manual vs. API-Automated Workflows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Manual</a:t>
            </a:r>
            <a:r>
              <a:t>: 15-30 minutes per order, multiple system logins required</a:t>
            </a:r>
          </a:p>
          <a:p>
            <a:pPr lvl="0"/>
            <a:r>
              <a:rPr b="1"/>
              <a:t>API-Automated</a:t>
            </a:r>
            <a:r>
              <a:t>: 30 seconds per order, simultaneous system updates</a:t>
            </a:r>
          </a:p>
          <a:p>
            <a:pPr lvl="0"/>
            <a:r>
              <a:t>Human oversight only needed for exceptions</a:t>
            </a:r>
          </a:p>
          <a:p>
            <a:pPr lvl="0"/>
            <a:r>
              <a:t>APIs enable entirely new business models at scale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Five Integration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Point-to-Point</a:t>
            </a:r>
            <a:r>
              <a:t>: Direct connection between two systems</a:t>
            </a:r>
          </a:p>
          <a:p>
            <a:pPr lvl="0"/>
            <a:r>
              <a:rPr b="1"/>
              <a:t>Hub-and-Spoke</a:t>
            </a:r>
            <a:r>
              <a:t>: Central hub manages all connections</a:t>
            </a:r>
          </a:p>
          <a:p>
            <a:pPr lvl="0"/>
            <a:r>
              <a:rPr b="1"/>
              <a:t>Enterprise Service Bus</a:t>
            </a:r>
            <a:r>
              <a:t>: Robust middleware for large organizations</a:t>
            </a:r>
          </a:p>
          <a:p>
            <a:pPr lvl="0"/>
            <a:r>
              <a:rPr b="1"/>
              <a:t>Cloud iPaaS</a:t>
            </a:r>
            <a:r>
              <a:t>: Flexible, scalable cloud-based integration</a:t>
            </a:r>
          </a:p>
          <a:p>
            <a:pPr lvl="0"/>
            <a:r>
              <a:rPr b="1"/>
              <a:t>Event-Driven</a:t>
            </a:r>
            <a:r>
              <a:t>: Automatic responses to specific triggers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Real-Time vs. Batch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Real-Time</a:t>
            </a:r>
            <a:r>
              <a:t>: Immediate processing (fraud detection, live dashboards)</a:t>
            </a:r>
          </a:p>
          <a:p>
            <a:pPr lvl="0"/>
            <a:r>
              <a:rPr b="1"/>
              <a:t>Batch</a:t>
            </a:r>
            <a:r>
              <a:t>: Scheduled group processing (reports, analytics, backups)</a:t>
            </a:r>
          </a:p>
          <a:p>
            <a:pPr lvl="0"/>
            <a:r>
              <a:rPr b="1"/>
              <a:t>Real-Time</a:t>
            </a:r>
            <a:r>
              <a:t>: Higher cost, instant response</a:t>
            </a:r>
          </a:p>
          <a:p>
            <a:pPr lvl="0"/>
            <a:r>
              <a:rPr b="1"/>
              <a:t>Batch</a:t>
            </a:r>
            <a:r>
              <a:t>: Lower cost, efficient for large volumes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</Words>
  <Application>Microsoft Office PowerPoint</Application>
  <PresentationFormat>Widescreen</PresentationFormat>
  <Paragraphs>104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To obtain this video’s  companion book visit DataJoyAI.com</vt:lpstr>
      <vt:lpstr>Chapter 3: APIs and System Integration</vt:lpstr>
      <vt:lpstr>The Invisible Magic Behind Your Phone</vt:lpstr>
      <vt:lpstr>The Business Shopping Symphony</vt:lpstr>
      <vt:lpstr>What is an API?</vt:lpstr>
      <vt:lpstr>Four Types of Business APIs</vt:lpstr>
      <vt:lpstr>Manual vs. API-Automated Workflows</vt:lpstr>
      <vt:lpstr>Five Integration Patterns</vt:lpstr>
      <vt:lpstr>Real-Time vs. Batch Processing</vt:lpstr>
      <vt:lpstr>When to Choose Real-Time</vt:lpstr>
      <vt:lpstr>When to Choose Batch</vt:lpstr>
      <vt:lpstr>AI Assistants and API Integration</vt:lpstr>
      <vt:lpstr>CRM Revolution with AI</vt:lpstr>
      <vt:lpstr>Financial Dashboard Intelligence</vt:lpstr>
      <vt:lpstr>Automated Inventory Management</vt:lpstr>
      <vt:lpstr>Customer Support Integration</vt:lpstr>
      <vt:lpstr>Integration Security Essentials</vt:lpstr>
      <vt:lpstr>The Integration Maturity Journey</vt:lpstr>
      <vt:lpstr>Future-Proofing Your Integration</vt:lpstr>
      <vt:lpstr>Building Integration Skills</vt:lpstr>
      <vt:lpstr>Getting Started Practically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AI-Driven Business Automation</dc:title>
  <dc:creator>Kim Seefeld</dc:creator>
  <cp:keywords/>
  <cp:lastModifiedBy>Kim Seefeld</cp:lastModifiedBy>
  <cp:revision>1</cp:revision>
  <dcterms:created xsi:type="dcterms:W3CDTF">2026-01-05T00:40:45Z</dcterms:created>
  <dcterms:modified xsi:type="dcterms:W3CDTF">2026-01-05T00:42:38Z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Simple Rules to Intelligent Decisions</vt:lpwstr>
  </property>
</Properties>
</file>