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5536AC-395F-4F2F-BCB6-AC01CB62008E}" v="4" dt="2026-01-05T01:25:39.0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modSld">
      <pc:chgData name="Kim Seefeld" userId="9280da10541980ae" providerId="LiveId" clId="{D8449322-6F1D-49C5-868C-1ACCF9F0A711}" dt="2026-01-05T01:25:14.618" v="0"/>
      <pc:docMkLst>
        <pc:docMk/>
      </pc:docMkLst>
      <pc:sldChg chg="addSp modSp">
        <pc:chgData name="Kim Seefeld" userId="9280da10541980ae" providerId="LiveId" clId="{D8449322-6F1D-49C5-868C-1ACCF9F0A711}" dt="2026-01-05T01:25:14.618" v="0"/>
        <pc:sldMkLst>
          <pc:docMk/>
          <pc:sldMk cId="0" sldId="257"/>
        </pc:sldMkLst>
        <pc:picChg chg="add mod">
          <ac:chgData name="Kim Seefeld" userId="9280da10541980ae" providerId="LiveId" clId="{D8449322-6F1D-49C5-868C-1ACCF9F0A711}" dt="2026-01-05T01:25:14.618" v="0"/>
          <ac:picMkLst>
            <pc:docMk/>
            <pc:sldMk cId="0" sldId="257"/>
            <ac:picMk id="4" creationId="{C6940554-14E7-6207-4208-E84FD8C1996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16033" cy="4351338"/>
          </a:xfrm>
        </p:spPr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O</a:t>
            </a:r>
            <a:r>
              <a:rPr b="1" dirty="0"/>
              <a:t>ur material meets or exceeds all digital accessibility compliance criteria</a:t>
            </a:r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C6940554-14E7-6207-4208-E84FD8C19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Prescriptive Analytics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Goes beyond prediction to recommend specific actions</a:t>
            </a:r>
          </a:p>
          <a:p>
            <a:pPr lvl="0"/>
            <a:r>
              <a:t>Evaluates multiple scenarios and simulates outcomes</a:t>
            </a:r>
          </a:p>
          <a:p>
            <a:pPr lvl="0"/>
            <a:r>
              <a:t>Identifies optimal strategies and assesses risks</a:t>
            </a:r>
          </a:p>
          <a:p>
            <a:pPr lvl="0"/>
            <a:r>
              <a:t>Provides actionable plans with measurable results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E-commerce Pricing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optimizes pricing for 10,000 products daily</a:t>
            </a:r>
          </a:p>
          <a:p>
            <a:pPr lvl="0"/>
            <a:r>
              <a:t>Analyzes competitor pricing, demand, inventory, customer segments</a:t>
            </a:r>
          </a:p>
          <a:p>
            <a:pPr lvl="0"/>
            <a:r>
              <a:rPr b="1"/>
              <a:t>15% increase</a:t>
            </a:r>
            <a:r>
              <a:t> in revenue</a:t>
            </a:r>
          </a:p>
          <a:p>
            <a:pPr lvl="0"/>
            <a:r>
              <a:rPr b="1"/>
              <a:t>8% improvement</a:t>
            </a:r>
            <a:r>
              <a:t> in profit margins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Automated Data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Traditional</a:t>
            </a:r>
            <a:r>
              <a:t>: 12-20 hours of manual report preparation</a:t>
            </a:r>
          </a:p>
          <a:p>
            <a:pPr lvl="0"/>
            <a:r>
              <a:rPr b="1"/>
              <a:t>AI-Automated</a:t>
            </a:r>
            <a:r>
              <a:t>: Minutes to deliver meaningful insights</a:t>
            </a:r>
          </a:p>
          <a:p>
            <a:pPr lvl="0"/>
            <a:r>
              <a:t>Continuous data collection through APIs</a:t>
            </a:r>
          </a:p>
          <a:p>
            <a:pPr lvl="0"/>
            <a:r>
              <a:t>Real-time validation, cleaning, and pattern detection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Multi-Source Data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Transactional systems: Real-time APIs (CRM, ERP, POS)</a:t>
            </a:r>
          </a:p>
          <a:p>
            <a:pPr lvl="0"/>
            <a:r>
              <a:t>Marketing platforms: Scheduled connections (Analytics, Social)</a:t>
            </a:r>
          </a:p>
          <a:p>
            <a:pPr lvl="0"/>
            <a:r>
              <a:t>External data: Third-party feeds (Market, Weather, News)</a:t>
            </a:r>
          </a:p>
          <a:p>
            <a:pPr lvl="0"/>
            <a:r>
              <a:t>IoT devices: Streaming data from sensors and equipment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Intelligent Pattern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Anomaly Detection</a:t>
            </a:r>
            <a:r>
              <a:t>: Spots unusual behavior with context</a:t>
            </a:r>
          </a:p>
          <a:p>
            <a:pPr lvl="0"/>
            <a:r>
              <a:rPr b="1"/>
              <a:t>Trend Analysis</a:t>
            </a:r>
            <a:r>
              <a:t>: Identifies emerging patterns before competitors</a:t>
            </a:r>
          </a:p>
          <a:p>
            <a:pPr lvl="0"/>
            <a:r>
              <a:rPr b="1"/>
              <a:t>Segmentation</a:t>
            </a:r>
            <a:r>
              <a:t>: Groups customers/products automatically</a:t>
            </a:r>
          </a:p>
          <a:p>
            <a:pPr lvl="0"/>
            <a:r>
              <a:t>AI processes complex datasets humans couldn’t analyze manually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Dynamic Reporting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Personalized dashboards for different roles</a:t>
            </a:r>
          </a:p>
          <a:p>
            <a:pPr lvl="0"/>
            <a:r>
              <a:t>Natural language generation creates plain-English summaries</a:t>
            </a:r>
          </a:p>
          <a:p>
            <a:pPr lvl="0"/>
            <a:r>
              <a:t>Real-time updates reflect current business conditions</a:t>
            </a:r>
          </a:p>
          <a:p>
            <a:pPr lvl="0"/>
            <a:r>
              <a:t>Mobile-optimized for anywhere access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Smart Alert System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Critical</a:t>
            </a:r>
            <a:r>
              <a:t>: Immediate action required (revenue drops &gt;25%)</a:t>
            </a:r>
          </a:p>
          <a:p>
            <a:pPr lvl="0"/>
            <a:r>
              <a:rPr b="1"/>
              <a:t>Warning</a:t>
            </a:r>
            <a:r>
              <a:t>: Monitor and intervene (trends needing attention)</a:t>
            </a:r>
          </a:p>
          <a:p>
            <a:pPr lvl="0"/>
            <a:r>
              <a:rPr b="1"/>
              <a:t>Informational</a:t>
            </a:r>
            <a:r>
              <a:t>: Awareness updates (milestones achieved)</a:t>
            </a:r>
          </a:p>
          <a:p>
            <a:pPr lvl="0"/>
            <a:r>
              <a:t>AI adjusts thresholds based on business context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Financial Alert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SaaS company detected 20% subscription drop</a:t>
            </a:r>
          </a:p>
          <a:p>
            <a:pPr lvl="0"/>
            <a:r>
              <a:t>Identified payment processing issue 3 days early</a:t>
            </a:r>
          </a:p>
          <a:p>
            <a:pPr lvl="0"/>
            <a:r>
              <a:rPr b="1"/>
              <a:t>Prevented $50,000 revenue loss</a:t>
            </a:r>
          </a:p>
          <a:p>
            <a:pPr lvl="0"/>
            <a:r>
              <a:t>Automated alerts to CFO, sales director, CEO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Predictive Maintenance Alerts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48-hour advance warning</a:t>
            </a:r>
            <a:r>
              <a:t> of equipment failures</a:t>
            </a:r>
          </a:p>
          <a:p>
            <a:pPr lvl="0"/>
            <a:r>
              <a:t>Automatically generates work orders and parts recommendations</a:t>
            </a:r>
          </a:p>
          <a:p>
            <a:pPr lvl="0"/>
            <a:r>
              <a:rPr b="1"/>
              <a:t>60% reduction</a:t>
            </a:r>
            <a:r>
              <a:t> in unplanned downtime</a:t>
            </a:r>
          </a:p>
          <a:p>
            <a:pPr lvl="0"/>
            <a:r>
              <a:rPr b="1"/>
              <a:t>30% decrease</a:t>
            </a:r>
            <a:r>
              <a:t> in maintenance costs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Sales Dashboard Transformation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Real-time pipeline monitoring instead of weekly reports</a:t>
            </a:r>
          </a:p>
          <a:p>
            <a:pPr lvl="0"/>
            <a:r>
              <a:t>Predictive deal scoring and risk assessment</a:t>
            </a:r>
          </a:p>
          <a:p>
            <a:pPr lvl="0"/>
            <a:r>
              <a:rPr b="1"/>
              <a:t>35% improvement</a:t>
            </a:r>
            <a:r>
              <a:t> in forecast accuracy</a:t>
            </a:r>
          </a:p>
          <a:p>
            <a:pPr lvl="0"/>
            <a:r>
              <a:rPr b="1"/>
              <a:t>25% increase</a:t>
            </a:r>
            <a:r>
              <a:t> in average deal size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4: Automated Analytics and Reporting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Marketing Optimization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E-commerce retailer with $2M annual budget</a:t>
            </a:r>
          </a:p>
          <a:p>
            <a:pPr lvl="0"/>
            <a:r>
              <a:t>AI unified data across all channels and campaigns</a:t>
            </a:r>
          </a:p>
          <a:p>
            <a:pPr lvl="0"/>
            <a:r>
              <a:rPr b="1"/>
              <a:t>45% improvement</a:t>
            </a:r>
            <a:r>
              <a:t> in return on ad spend</a:t>
            </a:r>
          </a:p>
          <a:p>
            <a:pPr lvl="0"/>
            <a:r>
              <a:rPr b="1"/>
              <a:t>30% reduction</a:t>
            </a:r>
            <a:r>
              <a:t> in customer acquisition costs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Financial Anomaly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Regional retail chain processing $500M annually</a:t>
            </a:r>
          </a:p>
          <a:p>
            <a:pPr lvl="0"/>
            <a:r>
              <a:t>Real-time transaction monitoring across 150 stores</a:t>
            </a:r>
          </a:p>
          <a:p>
            <a:pPr lvl="0"/>
            <a:r>
              <a:rPr b="1"/>
              <a:t>Prevented $75,000</a:t>
            </a:r>
            <a:r>
              <a:t> in fraudulent transactions</a:t>
            </a:r>
          </a:p>
          <a:p>
            <a:pPr lvl="0"/>
            <a:r>
              <a:rPr b="1"/>
              <a:t>Identified $150,000</a:t>
            </a:r>
            <a:r>
              <a:t> in duplicate vendor payments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Predictive Operations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Automotive supplier with 24/7 manufacturing</a:t>
            </a:r>
          </a:p>
          <a:p>
            <a:pPr lvl="0"/>
            <a:r>
              <a:t>500+ IoT sensors monitoring equipment performance</a:t>
            </a:r>
          </a:p>
          <a:p>
            <a:pPr lvl="0"/>
            <a:r>
              <a:rPr b="1"/>
              <a:t>65% reduction</a:t>
            </a:r>
            <a:r>
              <a:t> in unplanned downtime</a:t>
            </a:r>
          </a:p>
          <a:p>
            <a:pPr lvl="0"/>
            <a:r>
              <a:rPr b="1"/>
              <a:t>40% decrease</a:t>
            </a:r>
            <a:r>
              <a:t> in maintenance costs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Implementation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with focused, high-impact use cases</a:t>
            </a:r>
          </a:p>
          <a:p>
            <a:pPr lvl="0"/>
            <a:r>
              <a:t>Build foundational data connections first</a:t>
            </a:r>
          </a:p>
          <a:p>
            <a:pPr lvl="0"/>
            <a:r>
              <a:t>Scale systematically based on proven results</a:t>
            </a:r>
          </a:p>
          <a:p>
            <a:pPr lvl="0"/>
            <a:r>
              <a:t>Maintain human oversight for critical decisions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of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Conversational Analytics</a:t>
            </a:r>
            <a:r>
              <a:t>: Ask questions in natural language</a:t>
            </a:r>
          </a:p>
          <a:p>
            <a:pPr lvl="0"/>
            <a:r>
              <a:rPr b="1"/>
              <a:t>Autonomous Systems</a:t>
            </a:r>
            <a:r>
              <a:t>: Self-optimizing business processes</a:t>
            </a:r>
          </a:p>
          <a:p>
            <a:pPr lvl="0"/>
            <a:r>
              <a:rPr b="1"/>
              <a:t>Edge Analytics</a:t>
            </a:r>
            <a:r>
              <a:t>: Real-time insights at point of action</a:t>
            </a:r>
          </a:p>
          <a:p>
            <a:pPr lvl="0"/>
            <a:r>
              <a:rPr b="1"/>
              <a:t>Explainable AI</a:t>
            </a:r>
            <a:r>
              <a:t>: Transparent decision-making processes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Essential Skills for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Business Acumen</a:t>
            </a:r>
            <a:r>
              <a:t>: Understanding what metrics matter</a:t>
            </a:r>
          </a:p>
          <a:p>
            <a:pPr lvl="0"/>
            <a:r>
              <a:rPr b="1"/>
              <a:t>Technical Literacy</a:t>
            </a:r>
            <a:r>
              <a:t>: Working with data and AI tools</a:t>
            </a:r>
          </a:p>
          <a:p>
            <a:pPr lvl="0"/>
            <a:r>
              <a:rPr b="1"/>
              <a:t>Critical Thinking</a:t>
            </a:r>
            <a:r>
              <a:t>: Interpreting insights and making decisions</a:t>
            </a:r>
          </a:p>
          <a:p>
            <a:pPr lvl="0"/>
            <a:r>
              <a:rPr b="1"/>
              <a:t>Change Leadership</a:t>
            </a:r>
            <a:r>
              <a:t>: Driving adoption across organizations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transforms analytics from reactive to predictive intelligence</a:t>
            </a:r>
          </a:p>
          <a:p>
            <a:pPr lvl="0"/>
            <a:r>
              <a:t>Automation amplifies human judgment, doesn’t replace it</a:t>
            </a:r>
          </a:p>
          <a:p>
            <a:pPr lvl="0"/>
            <a:r>
              <a:t>Start simple with high-impact metrics and scale strategically</a:t>
            </a:r>
          </a:p>
          <a:p>
            <a:pPr lvl="0"/>
            <a:r>
              <a:t>Success requires clean data, clear ownership, and continuous optimization</a:t>
            </a:r>
          </a:p>
          <a:p>
            <a:pPr lvl="0"/>
            <a:r>
              <a:t>The future belongs to organizations that master data-driven decision making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Monday Morning Magic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walk into your office and find a personalized report waiting</a:t>
            </a:r>
          </a:p>
          <a:p>
            <a:pPr lvl="0"/>
            <a:r>
              <a:t>It summarizes last week’s performance and predicts this week’s challenges</a:t>
            </a:r>
          </a:p>
          <a:p>
            <a:pPr lvl="0"/>
            <a:r>
              <a:t>Automatically gathered from dozens of systems, flagged potential problems</a:t>
            </a:r>
          </a:p>
          <a:p>
            <a:pPr lvl="0"/>
            <a:r>
              <a:t>This isn’t fantasy—it’s how leading organizations already work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Transformation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70% reduction</a:t>
            </a:r>
            <a:r>
              <a:t> in report preparation time</a:t>
            </a:r>
          </a:p>
          <a:p>
            <a:pPr lvl="0"/>
            <a:r>
              <a:t>Real-time insights instead of monthly reports</a:t>
            </a:r>
          </a:p>
          <a:p>
            <a:pPr lvl="0"/>
            <a:r>
              <a:t>Netflix processes </a:t>
            </a:r>
            <a:r>
              <a:rPr b="1"/>
              <a:t>billions of data points daily</a:t>
            </a:r>
          </a:p>
          <a:p>
            <a:pPr lvl="0"/>
            <a:r>
              <a:t>Shifting from reactive to predictive management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Analytics Hierarchy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Descriptive</a:t>
            </a:r>
            <a:r>
              <a:t>: What happened? (Historical insights)</a:t>
            </a:r>
          </a:p>
          <a:p>
            <a:pPr lvl="0"/>
            <a:r>
              <a:rPr b="1"/>
              <a:t>Predictive</a:t>
            </a:r>
            <a:r>
              <a:t>: What will happen? (Forecasting trends)</a:t>
            </a:r>
          </a:p>
          <a:p>
            <a:pPr lvl="0"/>
            <a:r>
              <a:rPr b="1"/>
              <a:t>Prescriptive</a:t>
            </a:r>
            <a:r>
              <a:t>: What should we do? (Action recommendations)</a:t>
            </a:r>
          </a:p>
          <a:p>
            <a:pPr lvl="0"/>
            <a:r>
              <a:t>Each level builds on the previous for deeper automation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Traditional vs. AI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Traditional</a:t>
            </a:r>
            <a:r>
              <a:t>: Manual data collection, static weekly reports</a:t>
            </a:r>
          </a:p>
          <a:p>
            <a:pPr lvl="0"/>
            <a:r>
              <a:rPr b="1"/>
              <a:t>AI-Enhanced</a:t>
            </a:r>
            <a:r>
              <a:t>: Automated API connections, real-time dashboards</a:t>
            </a:r>
          </a:p>
          <a:p>
            <a:pPr lvl="0"/>
            <a:r>
              <a:rPr b="1"/>
              <a:t>Traditional</a:t>
            </a:r>
            <a:r>
              <a:t>: Hours of analyst interpretation required</a:t>
            </a:r>
          </a:p>
          <a:p>
            <a:pPr lvl="0"/>
            <a:r>
              <a:rPr b="1"/>
              <a:t>AI-Enhanced</a:t>
            </a:r>
            <a:r>
              <a:t>: Natural language summaries explain key trends automatically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Analytics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Automated data aggregation from all connected systems</a:t>
            </a:r>
          </a:p>
          <a:p>
            <a:pPr lvl="0"/>
            <a:r>
              <a:t>Real-time dashboards update continuously</a:t>
            </a:r>
          </a:p>
          <a:p>
            <a:pPr lvl="0"/>
            <a:r>
              <a:t>Natural language summaries explain key trends</a:t>
            </a:r>
          </a:p>
          <a:p>
            <a:pPr lvl="0"/>
            <a:r>
              <a:t>Interactive visualizations with intelligent filtering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Predictive Analytics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identifies complex patterns across multiple variables</a:t>
            </a:r>
          </a:p>
          <a:p>
            <a:pPr lvl="0"/>
            <a:r>
              <a:t>Adjusts for seasonal patterns and external factors</a:t>
            </a:r>
          </a:p>
          <a:p>
            <a:pPr lvl="0"/>
            <a:r>
              <a:t>Provides confidence intervals, not just single predictions</a:t>
            </a:r>
          </a:p>
          <a:p>
            <a:pPr lvl="0"/>
            <a:r>
              <a:t>Continuously improves accuracy with more data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 Predictive Success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Mid-sized retailer implemented AI demand forecasting</a:t>
            </a:r>
          </a:p>
          <a:p>
            <a:pPr lvl="0"/>
            <a:r>
              <a:rPr b="1"/>
              <a:t>35% reduction</a:t>
            </a:r>
            <a:r>
              <a:t> in stockouts</a:t>
            </a:r>
          </a:p>
          <a:p>
            <a:pPr lvl="0"/>
            <a:r>
              <a:rPr b="1"/>
              <a:t>25% decrease</a:t>
            </a:r>
            <a:r>
              <a:t> in excess inventory</a:t>
            </a:r>
          </a:p>
          <a:p>
            <a:pPr lvl="0"/>
            <a:r>
              <a:rPr b="1"/>
              <a:t>$2 million annual savings</a:t>
            </a:r>
            <a:r>
              <a:t> from optimized purchasing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813</Words>
  <Application>Microsoft Office PowerPoint</Application>
  <PresentationFormat>Widescreen</PresentationFormat>
  <Paragraphs>124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Aptos</vt:lpstr>
      <vt:lpstr>Aptos Display</vt:lpstr>
      <vt:lpstr>Arial</vt:lpstr>
      <vt:lpstr>Office Theme</vt:lpstr>
      <vt:lpstr>This video accompanies</vt:lpstr>
      <vt:lpstr>Chapter 4: Automated Analytics and Reporting</vt:lpstr>
      <vt:lpstr>Monday Morning Magic</vt:lpstr>
      <vt:lpstr>The Transformation Numbers</vt:lpstr>
      <vt:lpstr>The Analytics Hierarchy</vt:lpstr>
      <vt:lpstr>Traditional vs. AI Analytics</vt:lpstr>
      <vt:lpstr>Descriptive Analytics Revolution</vt:lpstr>
      <vt:lpstr>Predictive Analytics Power</vt:lpstr>
      <vt:lpstr>Real Predictive Success Story</vt:lpstr>
      <vt:lpstr>Prescriptive Analytics Intelligence</vt:lpstr>
      <vt:lpstr>E-commerce Pricing Success</vt:lpstr>
      <vt:lpstr>The Automated Data Pipeline</vt:lpstr>
      <vt:lpstr>Multi-Source Data Integration</vt:lpstr>
      <vt:lpstr>Intelligent Pattern Recognition</vt:lpstr>
      <vt:lpstr>Dynamic Reporting Revolution</vt:lpstr>
      <vt:lpstr>Smart Alert System Design</vt:lpstr>
      <vt:lpstr>Financial Alert Success</vt:lpstr>
      <vt:lpstr>Predictive Maintenance Alerts</vt:lpstr>
      <vt:lpstr>Sales Dashboard Transformation</vt:lpstr>
      <vt:lpstr>Marketing Optimization Results</vt:lpstr>
      <vt:lpstr>Financial Anomaly Detection</vt:lpstr>
      <vt:lpstr>Predictive Operations Success</vt:lpstr>
      <vt:lpstr>Key Implementation Principles</vt:lpstr>
      <vt:lpstr>The Future of Analytics</vt:lpstr>
      <vt:lpstr>Essential Skills for Success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2026-01-05T01:23:16Z</dcterms:created>
  <dcterms:modified xsi:type="dcterms:W3CDTF">2026-01-05T01:25:49Z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