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A94C69-BFDA-4149-BEC3-C72D1BF3C975}" v="18" dt="2026-01-05T00:08:58.3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86392" autoAdjust="0"/>
  </p:normalViewPr>
  <p:slideViewPr>
    <p:cSldViewPr snapToGrid="0">
      <p:cViewPr varScale="1">
        <p:scale>
          <a:sx n="81" d="100"/>
          <a:sy n="81" d="100"/>
        </p:scale>
        <p:origin x="546" y="300"/>
      </p:cViewPr>
      <p:guideLst/>
    </p:cSldViewPr>
  </p:slideViewPr>
  <p:outlineViewPr>
    <p:cViewPr>
      <p:scale>
        <a:sx n="33" d="100"/>
        <a:sy n="33" d="100"/>
      </p:scale>
      <p:origin x="0" y="-740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addSld delSld modSld">
      <pc:chgData name="Kim Seefeld" userId="9280da10541980ae" providerId="LiveId" clId="{D8449322-6F1D-49C5-868C-1ACCF9F0A711}" dt="2026-01-05T00:08:34.384" v="16" actId="14100"/>
      <pc:docMkLst>
        <pc:docMk/>
      </pc:docMkLst>
      <pc:sldChg chg="del">
        <pc:chgData name="Kim Seefeld" userId="9280da10541980ae" providerId="LiveId" clId="{D8449322-6F1D-49C5-868C-1ACCF9F0A711}" dt="2026-01-05T00:07:04.767" v="2" actId="47"/>
        <pc:sldMkLst>
          <pc:docMk/>
          <pc:sldMk cId="0" sldId="256"/>
        </pc:sldMkLst>
      </pc:sldChg>
      <pc:sldChg chg="del">
        <pc:chgData name="Kim Seefeld" userId="9280da10541980ae" providerId="LiveId" clId="{D8449322-6F1D-49C5-868C-1ACCF9F0A711}" dt="2026-01-05T00:07:03.858" v="1" actId="47"/>
        <pc:sldMkLst>
          <pc:docMk/>
          <pc:sldMk cId="0" sldId="257"/>
        </pc:sldMkLst>
      </pc:sldChg>
      <pc:sldChg chg="addSp modSp">
        <pc:chgData name="Kim Seefeld" userId="9280da10541980ae" providerId="LiveId" clId="{D8449322-6F1D-49C5-868C-1ACCF9F0A711}" dt="2026-01-05T00:08:34.384" v="16" actId="14100"/>
        <pc:sldMkLst>
          <pc:docMk/>
          <pc:sldMk cId="0" sldId="258"/>
        </pc:sldMkLst>
        <pc:spChg chg="add mod">
          <ac:chgData name="Kim Seefeld" userId="9280da10541980ae" providerId="LiveId" clId="{D8449322-6F1D-49C5-868C-1ACCF9F0A711}" dt="2026-01-05T00:08:18.596" v="14"/>
          <ac:spMkLst>
            <pc:docMk/>
            <pc:sldMk cId="0" sldId="258"/>
            <ac:spMk id="2" creationId="{FC48D441-2E73-BF7B-334B-91486817EB75}"/>
          </ac:spMkLst>
        </pc:spChg>
        <pc:picChg chg="add mod">
          <ac:chgData name="Kim Seefeld" userId="9280da10541980ae" providerId="LiveId" clId="{D8449322-6F1D-49C5-868C-1ACCF9F0A711}" dt="2026-01-05T00:08:34.384" v="16" actId="14100"/>
          <ac:picMkLst>
            <pc:docMk/>
            <pc:sldMk cId="0" sldId="258"/>
            <ac:picMk id="3" creationId="{A1FAB303-B273-EFF7-BBA0-E9C727662A5A}"/>
          </ac:picMkLst>
        </pc:picChg>
      </pc:sldChg>
      <pc:sldChg chg="add">
        <pc:chgData name="Kim Seefeld" userId="9280da10541980ae" providerId="LiveId" clId="{D8449322-6F1D-49C5-868C-1ACCF9F0A711}" dt="2026-01-05T00:07:01.905" v="0"/>
        <pc:sldMkLst>
          <pc:docMk/>
          <pc:sldMk cId="0" sldId="27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5257800" cy="3664615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To obtain this video’s  companion book visit DataJoyAI.com</a:t>
            </a:r>
            <a:endParaRPr dirty="0"/>
          </a:p>
        </p:txBody>
      </p:sp>
      <p:pic>
        <p:nvPicPr>
          <p:cNvPr id="4" name="Picture 3" descr="A cat with a robot body&#10;&#10;AI-generated content may be incorrect.">
            <a:extLst>
              <a:ext uri="{FF2B5EF4-FFF2-40B4-BE49-F238E27FC236}">
                <a16:creationId xmlns:a16="http://schemas.microsoft.com/office/drawing/2014/main" id="{DDF3472F-D6E3-1312-55EE-2AD6D26AE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615" y="757449"/>
            <a:ext cx="3877216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AI Assistance Shines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Routine, pattern-based, well-defined tasks</a:t>
            </a:r>
          </a:p>
          <a:p>
            <a:pPr lvl="0"/>
            <a:r>
              <a:t>Low to medium risk, reversible decisions</a:t>
            </a:r>
          </a:p>
          <a:p>
            <a:pPr lvl="0"/>
            <a:r>
              <a:t>Sufficient historical data available</a:t>
            </a:r>
          </a:p>
          <a:p>
            <a:pPr lvl="0"/>
            <a:r>
              <a:t>Straightforward, objective criteria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When Human Judgment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Creative, strategic, relationship-sensitive work</a:t>
            </a:r>
          </a:p>
          <a:p>
            <a:pPr lvl="0"/>
            <a:r>
              <a:t>High stakes, irreversible, ethical implications</a:t>
            </a:r>
          </a:p>
          <a:p>
            <a:pPr lvl="0"/>
            <a:r>
              <a:t>Limited data, unprecedented situations</a:t>
            </a:r>
          </a:p>
          <a:p>
            <a:pPr lvl="0"/>
            <a:r>
              <a:t>Complex interpersonal or cultural factors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Four Levels of Integration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Individual</a:t>
            </a:r>
            <a:r>
              <a:t>: Personal productivity tools</a:t>
            </a:r>
          </a:p>
          <a:p>
            <a:pPr lvl="0"/>
            <a:r>
              <a:rPr b="1"/>
              <a:t>Team</a:t>
            </a:r>
            <a:r>
              <a:t>: Shared AI tools for collaboration</a:t>
            </a:r>
          </a:p>
          <a:p>
            <a:pPr lvl="0"/>
            <a:r>
              <a:rPr b="1"/>
              <a:t>Department</a:t>
            </a:r>
            <a:r>
              <a:t>: AI embedded in workflows</a:t>
            </a:r>
          </a:p>
          <a:p>
            <a:pPr lvl="0"/>
            <a:r>
              <a:rPr b="1"/>
              <a:t>Enterprise</a:t>
            </a:r>
            <a:r>
              <a:t>: Cross-functional coordination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Three Integration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Enhancement</a:t>
            </a:r>
            <a:r>
              <a:t>: Add AI to existing processes</a:t>
            </a:r>
          </a:p>
          <a:p>
            <a:pPr lvl="0"/>
            <a:r>
              <a:rPr b="1"/>
              <a:t>Transformation</a:t>
            </a:r>
            <a:r>
              <a:t>: Redesign workflows around AI</a:t>
            </a:r>
          </a:p>
          <a:p>
            <a:pPr lvl="0"/>
            <a:r>
              <a:rPr b="1"/>
              <a:t>Acceleration</a:t>
            </a:r>
            <a:r>
              <a:t>: Dramatically speed up tasks</a:t>
            </a:r>
          </a:p>
          <a:p>
            <a:pPr lvl="0"/>
            <a:r>
              <a:t>Choose pattern based on business goals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Implementation Roadmap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Weeks 1-2</a:t>
            </a:r>
            <a:r>
              <a:t>: Individual experimentation with routine tasks</a:t>
            </a:r>
          </a:p>
          <a:p>
            <a:pPr lvl="0"/>
            <a:r>
              <a:rPr b="1"/>
              <a:t>Weeks 3-4</a:t>
            </a:r>
            <a:r>
              <a:t>: Share practices, establish guidelines</a:t>
            </a:r>
          </a:p>
          <a:p>
            <a:pPr lvl="0"/>
            <a:r>
              <a:rPr b="1"/>
              <a:t>Month 2</a:t>
            </a:r>
            <a:r>
              <a:t>: Formal team integration with quality controls</a:t>
            </a:r>
          </a:p>
          <a:p>
            <a:pPr lvl="0"/>
            <a:r>
              <a:rPr b="1"/>
              <a:t>Month 3+</a:t>
            </a:r>
            <a:r>
              <a:t>: Scale and integrate with business systems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Sales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Generate customized emails from prospect data</a:t>
            </a:r>
          </a:p>
          <a:p>
            <a:pPr lvl="0"/>
            <a:r>
              <a:t>Automatically create proposals using templates</a:t>
            </a:r>
          </a:p>
          <a:p>
            <a:pPr lvl="0"/>
            <a:r>
              <a:t>Analyze behavior to score leads</a:t>
            </a:r>
          </a:p>
          <a:p>
            <a:pPr lvl="0"/>
            <a:r>
              <a:rPr b="1"/>
              <a:t>35% increase</a:t>
            </a:r>
            <a:r>
              <a:t> in qualified opportunities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Report Generation Transformation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Traditional: 12-17 hours of manual work</a:t>
            </a:r>
          </a:p>
          <a:p>
            <a:pPr lvl="0"/>
            <a:r>
              <a:t>AI-Enhanced: Automated data aggregation and analysis</a:t>
            </a:r>
          </a:p>
          <a:p>
            <a:pPr lvl="0"/>
            <a:r>
              <a:rPr b="1"/>
              <a:t>70% reduction</a:t>
            </a:r>
            <a:r>
              <a:t> in preparation time</a:t>
            </a:r>
          </a:p>
          <a:p>
            <a:pPr lvl="0"/>
            <a:r>
              <a:rPr b="1"/>
              <a:t>50% improvement</a:t>
            </a:r>
            <a:r>
              <a:t> in consistency and quality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Code Generation 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Auto-completion and function generation</a:t>
            </a:r>
          </a:p>
          <a:p>
            <a:pPr lvl="0"/>
            <a:r>
              <a:t>Debugging suggestions and documentation</a:t>
            </a:r>
          </a:p>
          <a:p>
            <a:pPr lvl="0"/>
            <a:r>
              <a:rPr b="1"/>
              <a:t>45% increase</a:t>
            </a:r>
            <a:r>
              <a:t> in feature delivery speed</a:t>
            </a:r>
          </a:p>
          <a:p>
            <a:pPr lvl="0"/>
            <a:r>
              <a:rPr b="1"/>
              <a:t>30% reduction</a:t>
            </a:r>
            <a:r>
              <a:t> in code review cycles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Meeting Documentation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Automatic transcription and summarization</a:t>
            </a:r>
          </a:p>
          <a:p>
            <a:pPr lvl="0"/>
            <a:r>
              <a:t>Action item identification and tracking</a:t>
            </a:r>
          </a:p>
          <a:p>
            <a:pPr lvl="0"/>
            <a:r>
              <a:rPr b="1"/>
              <a:t>80% reduction</a:t>
            </a:r>
            <a:r>
              <a:t> in follow-up time</a:t>
            </a:r>
          </a:p>
          <a:p>
            <a:pPr lvl="0"/>
            <a:r>
              <a:rPr b="1"/>
              <a:t>60% improvement</a:t>
            </a:r>
            <a:r>
              <a:t> in action completion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Content Creation Efficiency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Generate ideas and create outlines</a:t>
            </a:r>
          </a:p>
          <a:p>
            <a:pPr lvl="0"/>
            <a:r>
              <a:t>Draft content and optimize messaging</a:t>
            </a:r>
          </a:p>
          <a:p>
            <a:pPr lvl="0"/>
            <a:r>
              <a:t>Blog post creation: </a:t>
            </a:r>
            <a:r>
              <a:rPr b="1"/>
              <a:t>15-23 hours → 5-7 hours</a:t>
            </a:r>
          </a:p>
          <a:p>
            <a:pPr lvl="0"/>
            <a:r>
              <a:t>Balance AI efficiency with human creativity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8D441-2E73-BF7B-334B-91486817EB75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Chapter 2: </a:t>
            </a:r>
            <a:r>
              <a:rPr lang="en-US" sz="44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AI Assistants and Copilots</a:t>
            </a:r>
            <a:endParaRPr lang="en-US" dirty="0"/>
          </a:p>
        </p:txBody>
      </p:sp>
      <p:pic>
        <p:nvPicPr>
          <p:cNvPr id="3" name="Picture" descr="A computer screen and a cup of coffee &#10;">
            <a:extLst>
              <a:ext uri="{FF2B5EF4-FFF2-40B4-BE49-F238E27FC236}">
                <a16:creationId xmlns:a16="http://schemas.microsoft.com/office/drawing/2014/main" id="{A1FAB303-B273-EFF7-BBA0-E9C727662A5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4001984" y="2224087"/>
            <a:ext cx="3403703" cy="3001056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Key Success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Start with individual productivity, scale gradually</a:t>
            </a:r>
          </a:p>
          <a:p>
            <a:pPr lvl="0"/>
            <a:r>
              <a:t>Use AI for routine work, humans for strategy</a:t>
            </a:r>
          </a:p>
          <a:p>
            <a:pPr lvl="0"/>
            <a:r>
              <a:t>Maintain human oversight for critical decisions</a:t>
            </a:r>
          </a:p>
          <a:p>
            <a:pPr lvl="0"/>
            <a:r>
              <a:t>Focus on augmentation, not replacement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Essential Skills for AI-Augmented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Prompt Engineering</a:t>
            </a:r>
            <a:r>
              <a:t>: Communicate effectively with AI</a:t>
            </a:r>
          </a:p>
          <a:p>
            <a:pPr lvl="0"/>
            <a:r>
              <a:rPr b="1"/>
              <a:t>Critical Evaluation</a:t>
            </a:r>
            <a:r>
              <a:t>: Assess AI output accuracy</a:t>
            </a:r>
          </a:p>
          <a:p>
            <a:pPr lvl="0"/>
            <a:r>
              <a:rPr b="1"/>
              <a:t>Workflow Design</a:t>
            </a:r>
            <a:r>
              <a:t>: Blend AI efficiency with human expertise</a:t>
            </a:r>
          </a:p>
          <a:p>
            <a:pPr lvl="0"/>
            <a:r>
              <a:rPr b="1"/>
              <a:t>Ethical Reasoning</a:t>
            </a:r>
            <a:r>
              <a:t>: Make responsible AI decisions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The Mindset Shift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From “doing work” to “directing work”</a:t>
            </a:r>
          </a:p>
          <a:p>
            <a:pPr lvl="0"/>
            <a:r>
              <a:t>From knowing everything to evaluating information</a:t>
            </a:r>
          </a:p>
          <a:p>
            <a:pPr lvl="0"/>
            <a:r>
              <a:t>From individual productivity to human-AI collaboration</a:t>
            </a:r>
          </a:p>
          <a:p>
            <a:pPr lvl="0"/>
            <a:r>
              <a:t>AI as partner, not replacement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Your Morning Coffee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ask AI to summarize yesterday’s meeting notes</a:t>
            </a:r>
          </a:p>
          <a:p>
            <a:pPr lvl="0"/>
            <a:r>
              <a:t>Draft a follow-up email while you grab coffee</a:t>
            </a:r>
          </a:p>
          <a:p>
            <a:pPr lvl="0"/>
            <a:r>
              <a:t>Create a project timeline in plain English</a:t>
            </a:r>
          </a:p>
          <a:p>
            <a:pPr lvl="0"/>
            <a:r>
              <a:t>This isn’t science fiction—it’s how millions work in 2025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The Numbers Speak Volumes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Employees save </a:t>
            </a:r>
            <a:r>
              <a:rPr b="1"/>
              <a:t>2-3 hours per day</a:t>
            </a:r>
            <a:r>
              <a:t> with AI assistants</a:t>
            </a:r>
          </a:p>
          <a:p>
            <a:pPr lvl="0"/>
            <a:r>
              <a:t>GitHub Copilot: </a:t>
            </a:r>
            <a:r>
              <a:rPr b="1"/>
              <a:t>55% faster</a:t>
            </a:r>
            <a:r>
              <a:t> coding completion</a:t>
            </a:r>
          </a:p>
          <a:p>
            <a:pPr lvl="0"/>
            <a:r>
              <a:rPr b="1"/>
              <a:t>70% reduction</a:t>
            </a:r>
            <a:r>
              <a:t> in report preparation time</a:t>
            </a:r>
          </a:p>
          <a:p>
            <a:pPr lvl="0"/>
            <a:r>
              <a:rPr b="1"/>
              <a:t>80% reduction</a:t>
            </a:r>
            <a:r>
              <a:t> in meeting follow-up time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Beyond Traditional Software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Traditional: You learn the computer’s language</a:t>
            </a:r>
          </a:p>
          <a:p>
            <a:pPr lvl="0"/>
            <a:r>
              <a:t>AI Assistants: They learn your language</a:t>
            </a:r>
          </a:p>
          <a:p>
            <a:pPr lvl="0"/>
            <a:r>
              <a:t>No more complex menus and commands</a:t>
            </a:r>
          </a:p>
          <a:p>
            <a:pPr lvl="0"/>
            <a:r>
              <a:t>Just describe what you need in plain English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Three Types of AI Work Partners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General Assistants</a:t>
            </a:r>
            <a:r>
              <a:t>: ChatGPT, Claude, Gemini for diverse tasks</a:t>
            </a:r>
          </a:p>
          <a:p>
            <a:pPr lvl="0"/>
            <a:r>
              <a:rPr b="1"/>
              <a:t>Specialized Copilots</a:t>
            </a:r>
            <a:r>
              <a:t>: GitHub Copilot, Microsoft 365 Copilot</a:t>
            </a:r>
          </a:p>
          <a:p>
            <a:pPr lvl="0"/>
            <a:r>
              <a:rPr b="1"/>
              <a:t>Workflow Assistants</a:t>
            </a:r>
            <a:r>
              <a:t>: Zapier AI, Power Platform automation</a:t>
            </a:r>
          </a:p>
          <a:p>
            <a:pPr lvl="0"/>
            <a:r>
              <a:t>Each serves different purposes and complexity levels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How They Learn and Adapt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Machine learning understands context and preferences</a:t>
            </a:r>
          </a:p>
          <a:p>
            <a:pPr lvl="0"/>
            <a:r>
              <a:t>Conversation memory within sessions</a:t>
            </a:r>
          </a:p>
          <a:p>
            <a:pPr lvl="0"/>
            <a:r>
              <a:t>Learn from millions of examples</a:t>
            </a:r>
          </a:p>
          <a:p>
            <a:pPr lvl="0"/>
            <a:r>
              <a:t>Recognize common work patterns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Current Superpowers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Generate first drafts of written content</a:t>
            </a:r>
          </a:p>
          <a:p>
            <a:pPr lvl="0"/>
            <a:r>
              <a:t>Analyze and summarize large information volumes</a:t>
            </a:r>
          </a:p>
          <a:p>
            <a:pPr lvl="0"/>
            <a:r>
              <a:t>Provide step-by-step guidance for complex tasks</a:t>
            </a:r>
          </a:p>
          <a:p>
            <a:pPr lvl="0"/>
            <a:r>
              <a:t>Offer multiple perspectives on problems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Current 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Cannot access real-time information (unless designed to)</a:t>
            </a:r>
          </a:p>
          <a:p>
            <a:pPr lvl="0"/>
            <a:r>
              <a:t>May produce plausible but incorrect outputs</a:t>
            </a:r>
          </a:p>
          <a:p>
            <a:pPr lvl="0"/>
            <a:r>
              <a:t>Lack true business context understanding</a:t>
            </a:r>
          </a:p>
          <a:p>
            <a:pPr lvl="0"/>
            <a:r>
              <a:t>Require human oversight for important decisions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610</Words>
  <Application>Microsoft Office PowerPoint</Application>
  <PresentationFormat>Widescreen</PresentationFormat>
  <Paragraphs>102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To obtain this video’s  companion book visit DataJoyAI.com</vt:lpstr>
      <vt:lpstr>Chapter 2: AI Assistants and Copilots</vt:lpstr>
      <vt:lpstr>Your Morning Coffee Revolution</vt:lpstr>
      <vt:lpstr>The Numbers Speak Volumes</vt:lpstr>
      <vt:lpstr>Beyond Traditional Software</vt:lpstr>
      <vt:lpstr>Three Types of AI Work Partners</vt:lpstr>
      <vt:lpstr>How They Learn and Adapt</vt:lpstr>
      <vt:lpstr>Current Superpowers</vt:lpstr>
      <vt:lpstr>Current Limitations</vt:lpstr>
      <vt:lpstr>When AI Assistance Shines</vt:lpstr>
      <vt:lpstr>When Human Judgment Rules</vt:lpstr>
      <vt:lpstr>Four Levels of Integration</vt:lpstr>
      <vt:lpstr>Three Integration Patterns</vt:lpstr>
      <vt:lpstr>Implementation Roadmap</vt:lpstr>
      <vt:lpstr>Sales Revolution</vt:lpstr>
      <vt:lpstr>Report Generation Transformation</vt:lpstr>
      <vt:lpstr>Code Generation Power</vt:lpstr>
      <vt:lpstr>Meeting Documentation Revolution</vt:lpstr>
      <vt:lpstr>Content Creation Efficiency</vt:lpstr>
      <vt:lpstr>Key Success Principles</vt:lpstr>
      <vt:lpstr>Essential Skills for AI-Augmented Work</vt:lpstr>
      <vt:lpstr>The Mindset Shift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AI-Driven Business Automation</dc:title>
  <dc:creator>Kim Seefeld</dc:creator>
  <cp:keywords/>
  <cp:lastModifiedBy>Kim Seefeld</cp:lastModifiedBy>
  <cp:revision>1</cp:revision>
  <dcterms:created xsi:type="dcterms:W3CDTF">2026-01-04T23:53:49Z</dcterms:created>
  <dcterms:modified xsi:type="dcterms:W3CDTF">2026-01-05T00:09:07Z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From Simple Rules to Intelligent Decisions</vt:lpwstr>
  </property>
</Properties>
</file>